
<file path=[Content_Types].xml><?xml version="1.0" encoding="utf-8"?>
<Types xmlns="http://schemas.openxmlformats.org/package/2006/content-types">
  <Default Extension="jpeg" ContentType="image/jpeg"/>
  <Default Extension="wav" ContentType="audio/x-wav"/>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media/image1.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37"/>
  </p:handoutMasterIdLst>
  <p:sldIdLst>
    <p:sldId id="4776" r:id="rId3"/>
    <p:sldId id="5002" r:id="rId5"/>
    <p:sldId id="5003" r:id="rId6"/>
    <p:sldId id="5012" r:id="rId7"/>
    <p:sldId id="5004" r:id="rId8"/>
    <p:sldId id="5008" r:id="rId9"/>
    <p:sldId id="5009" r:id="rId10"/>
    <p:sldId id="5010" r:id="rId11"/>
    <p:sldId id="5013" r:id="rId12"/>
    <p:sldId id="5001" r:id="rId13"/>
    <p:sldId id="5000" r:id="rId14"/>
    <p:sldId id="5005" r:id="rId15"/>
    <p:sldId id="5007" r:id="rId16"/>
    <p:sldId id="5014" r:id="rId17"/>
    <p:sldId id="4955" r:id="rId18"/>
    <p:sldId id="4956" r:id="rId19"/>
    <p:sldId id="4949" r:id="rId20"/>
    <p:sldId id="4968" r:id="rId21"/>
    <p:sldId id="4950" r:id="rId22"/>
    <p:sldId id="4951" r:id="rId23"/>
    <p:sldId id="4953" r:id="rId24"/>
    <p:sldId id="4961" r:id="rId25"/>
    <p:sldId id="4970" r:id="rId26"/>
    <p:sldId id="4960" r:id="rId27"/>
    <p:sldId id="4969" r:id="rId28"/>
    <p:sldId id="4957" r:id="rId29"/>
    <p:sldId id="4958" r:id="rId30"/>
    <p:sldId id="4964" r:id="rId31"/>
    <p:sldId id="4962" r:id="rId32"/>
    <p:sldId id="5016" r:id="rId33"/>
    <p:sldId id="4966" r:id="rId34"/>
    <p:sldId id="5006" r:id="rId35"/>
    <p:sldId id="4939" r:id="rId36"/>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29D"/>
    <a:srgbClr val="FFFFFF"/>
    <a:srgbClr val="C00000"/>
    <a:srgbClr val="38AABA"/>
    <a:srgbClr val="1E6C7A"/>
    <a:srgbClr val="BF0000"/>
    <a:srgbClr val="166CA3"/>
    <a:srgbClr val="10517A"/>
    <a:srgbClr val="19B7F4"/>
    <a:srgbClr val="4BC1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2" autoAdjust="0"/>
    <p:restoredTop sz="80262" autoAdjust="0"/>
  </p:normalViewPr>
  <p:slideViewPr>
    <p:cSldViewPr>
      <p:cViewPr varScale="1">
        <p:scale>
          <a:sx n="68" d="100"/>
          <a:sy n="68" d="100"/>
        </p:scale>
        <p:origin x="930" y="78"/>
      </p:cViewPr>
      <p:guideLst>
        <p:guide orient="horz" pos="243"/>
        <p:guide pos="4140"/>
        <p:guide pos="528"/>
        <p:guide orient="horz" pos="4188"/>
        <p:guide pos="7510"/>
        <p:guide pos="6820"/>
      </p:guideLst>
    </p:cSldViewPr>
  </p:slideViewPr>
  <p:outlineViewPr>
    <p:cViewPr>
      <p:scale>
        <a:sx n="100" d="100"/>
        <a:sy n="100" d="100"/>
      </p:scale>
      <p:origin x="0" y="-10374"/>
    </p:cViewPr>
  </p:outlineViewPr>
  <p:notesTextViewPr>
    <p:cViewPr>
      <p:scale>
        <a:sx n="3" d="2"/>
        <a:sy n="3" d="2"/>
      </p:scale>
      <p:origin x="0" y="0"/>
    </p:cViewPr>
  </p:notesTextViewPr>
  <p:sorterViewPr>
    <p:cViewPr>
      <p:scale>
        <a:sx n="33" d="100"/>
        <a:sy n="33"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0E3BABF-4535-42F2-896B-895B8623135A}" type="doc">
      <dgm:prSet loTypeId="urn:microsoft.com/office/officeart/2008/layout/VerticalCurvedList#1" loCatId="list" qsTypeId="urn:microsoft.com/office/officeart/2005/8/quickstyle/simple1#1" qsCatId="simple" csTypeId="urn:microsoft.com/office/officeart/2005/8/colors/accent1_2#1" csCatId="accent1" phldr="1"/>
      <dgm:spPr/>
      <dgm:t>
        <a:bodyPr/>
        <a:lstStyle/>
        <a:p>
          <a:endParaRPr lang="zh-CN" altLang="en-US"/>
        </a:p>
      </dgm:t>
    </dgm:pt>
    <dgm:pt modelId="{C40651D9-7AB0-4673-9A61-313BF1D51537}">
      <dgm:prSet phldrT="[文本]"/>
      <dgm:spPr/>
      <dgm:t>
        <a:bodyPr/>
        <a:lstStyle/>
        <a:p>
          <a:r>
            <a:rPr lang="en-US" altLang="en-US" dirty="0">
              <a:latin typeface="Raleway Light" pitchFamily="2" charset="0"/>
            </a:rPr>
            <a:t>Select components of famous brands at home and abroad</a:t>
          </a:r>
          <a:endParaRPr lang="zh-CN" altLang="en-US" dirty="0">
            <a:latin typeface="Raleway Light" pitchFamily="2" charset="0"/>
          </a:endParaRPr>
        </a:p>
      </dgm:t>
    </dgm:pt>
    <dgm:pt modelId="{8AF1BA7F-10F9-4DAB-8B2F-445F2A4E7D2B}" cxnId="{1B38F022-42D8-4841-96A0-FDD980ADE1F5}" type="parTrans">
      <dgm:prSet/>
      <dgm:spPr/>
      <dgm:t>
        <a:bodyPr/>
        <a:lstStyle/>
        <a:p>
          <a:endParaRPr lang="zh-CN" altLang="en-US"/>
        </a:p>
      </dgm:t>
    </dgm:pt>
    <dgm:pt modelId="{06C3FDE8-3F14-443A-904D-99659159F068}" cxnId="{1B38F022-42D8-4841-96A0-FDD980ADE1F5}" type="sibTrans">
      <dgm:prSet/>
      <dgm:spPr/>
      <dgm:t>
        <a:bodyPr/>
        <a:lstStyle/>
        <a:p>
          <a:endParaRPr lang="zh-CN" altLang="en-US"/>
        </a:p>
      </dgm:t>
    </dgm:pt>
    <dgm:pt modelId="{295C9FA4-4401-4F74-B9AD-1B3286FB1BD5}">
      <dgm:prSet phldrT="[文本]"/>
      <dgm:spPr/>
      <dgm:t>
        <a:bodyPr/>
        <a:lstStyle/>
        <a:p>
          <a:r>
            <a:rPr lang="en-US" altLang="en-US" dirty="0">
              <a:latin typeface="Raleway Light" pitchFamily="2" charset="0"/>
            </a:rPr>
            <a:t>Rigorous</a:t>
          </a:r>
          <a:r>
            <a:rPr lang="en-US" altLang="en-US" dirty="0"/>
            <a:t> </a:t>
          </a:r>
          <a:r>
            <a:rPr lang="en-US" altLang="en-US" dirty="0">
              <a:latin typeface="Raleway Light" pitchFamily="2" charset="0"/>
            </a:rPr>
            <a:t>experimental</a:t>
          </a:r>
          <a:r>
            <a:rPr lang="en-US" altLang="en-US" dirty="0"/>
            <a:t> </a:t>
          </a:r>
          <a:r>
            <a:rPr lang="en-US" altLang="en-US" dirty="0">
              <a:latin typeface="Raleway Light" pitchFamily="2" charset="0"/>
            </a:rPr>
            <a:t>testing</a:t>
          </a:r>
          <a:endParaRPr lang="zh-CN" altLang="en-US" dirty="0">
            <a:latin typeface="Raleway Light" pitchFamily="2" charset="0"/>
          </a:endParaRPr>
        </a:p>
      </dgm:t>
    </dgm:pt>
    <dgm:pt modelId="{9366BC05-FA8A-48AC-88CF-9D4B757E3817}" cxnId="{8A7E4203-9475-4850-9659-5F2B9F1C7B66}" type="parTrans">
      <dgm:prSet/>
      <dgm:spPr/>
      <dgm:t>
        <a:bodyPr/>
        <a:lstStyle/>
        <a:p>
          <a:endParaRPr lang="zh-CN" altLang="en-US"/>
        </a:p>
      </dgm:t>
    </dgm:pt>
    <dgm:pt modelId="{223C84DC-2B78-490F-AFB1-AD4FA33748BE}" cxnId="{8A7E4203-9475-4850-9659-5F2B9F1C7B66}" type="sibTrans">
      <dgm:prSet/>
      <dgm:spPr/>
      <dgm:t>
        <a:bodyPr/>
        <a:lstStyle/>
        <a:p>
          <a:endParaRPr lang="zh-CN" altLang="en-US"/>
        </a:p>
      </dgm:t>
    </dgm:pt>
    <dgm:pt modelId="{61B1F8B3-A9AD-46C5-8995-A08E5042CADC}">
      <dgm:prSet phldrT="[文本]"/>
      <dgm:spPr/>
      <dgm:t>
        <a:bodyPr/>
        <a:lstStyle/>
        <a:p>
          <a:r>
            <a:rPr lang="en-US" altLang="en-US" dirty="0">
              <a:latin typeface="Raleway Light" pitchFamily="2" charset="0"/>
            </a:rPr>
            <a:t>Each servo and motor leaves the factory after aging</a:t>
          </a:r>
          <a:endParaRPr lang="zh-CN" altLang="en-US" dirty="0">
            <a:latin typeface="Raleway Light" pitchFamily="2" charset="0"/>
          </a:endParaRPr>
        </a:p>
      </dgm:t>
    </dgm:pt>
    <dgm:pt modelId="{C5344E9B-86B5-4800-AF31-8F290ADB732C}" cxnId="{FE01AE3C-0BD9-471F-847A-62FD857D10EC}" type="parTrans">
      <dgm:prSet/>
      <dgm:spPr/>
      <dgm:t>
        <a:bodyPr/>
        <a:lstStyle/>
        <a:p>
          <a:endParaRPr lang="zh-CN" altLang="en-US"/>
        </a:p>
      </dgm:t>
    </dgm:pt>
    <dgm:pt modelId="{E6A6FD9A-2098-4412-83AE-62AF7E1FB38D}" cxnId="{FE01AE3C-0BD9-471F-847A-62FD857D10EC}" type="sibTrans">
      <dgm:prSet/>
      <dgm:spPr/>
      <dgm:t>
        <a:bodyPr/>
        <a:lstStyle/>
        <a:p>
          <a:endParaRPr lang="zh-CN" altLang="en-US"/>
        </a:p>
      </dgm:t>
    </dgm:pt>
    <dgm:pt modelId="{1949FCE4-086E-4264-B13A-2B9D59E58B15}">
      <dgm:prSet phldrT="[文本]"/>
      <dgm:spPr/>
      <dgm:t>
        <a:bodyPr/>
        <a:lstStyle/>
        <a:p>
          <a:r>
            <a:rPr lang="en-US" altLang="en-US" dirty="0">
              <a:latin typeface="Raleway Light" pitchFamily="2" charset="0"/>
            </a:rPr>
            <a:t>Perfect self detection and fault alarm</a:t>
          </a:r>
          <a:endParaRPr lang="zh-CN" altLang="en-US" dirty="0">
            <a:latin typeface="Raleway Light" pitchFamily="2" charset="0"/>
          </a:endParaRPr>
        </a:p>
      </dgm:t>
    </dgm:pt>
    <dgm:pt modelId="{21D6EF48-3B4E-4FCF-A0B0-61653652CC99}" cxnId="{5245A383-C87A-4DE1-A62C-5ECF0D1A3706}" type="parTrans">
      <dgm:prSet/>
      <dgm:spPr/>
      <dgm:t>
        <a:bodyPr/>
        <a:lstStyle/>
        <a:p>
          <a:endParaRPr lang="zh-CN" altLang="en-US"/>
        </a:p>
      </dgm:t>
    </dgm:pt>
    <dgm:pt modelId="{A01E4832-3E07-4D53-A65D-9B2DB42DA46B}" cxnId="{5245A383-C87A-4DE1-A62C-5ECF0D1A3706}" type="sibTrans">
      <dgm:prSet/>
      <dgm:spPr/>
      <dgm:t>
        <a:bodyPr/>
        <a:lstStyle/>
        <a:p>
          <a:endParaRPr lang="zh-CN" altLang="en-US"/>
        </a:p>
      </dgm:t>
    </dgm:pt>
    <dgm:pt modelId="{B2CD315B-B807-4E3A-9A87-5E73A246E974}">
      <dgm:prSet phldrT="[文本]"/>
      <dgm:spPr/>
      <dgm:t>
        <a:bodyPr/>
        <a:lstStyle/>
        <a:p>
          <a:r>
            <a:rPr lang="en-US" altLang="en-US" dirty="0">
              <a:latin typeface="Raleway Light" pitchFamily="2" charset="0"/>
            </a:rPr>
            <a:t>Conformal coating protection</a:t>
          </a:r>
          <a:endParaRPr lang="zh-CN" altLang="en-US" dirty="0">
            <a:latin typeface="Raleway Light" pitchFamily="2" charset="0"/>
          </a:endParaRPr>
        </a:p>
      </dgm:t>
    </dgm:pt>
    <dgm:pt modelId="{818ED1DE-ACE3-489C-A33F-C3EFB503E3BA}" cxnId="{626A06BB-2E6A-44C9-B38D-A7856586DCDA}" type="parTrans">
      <dgm:prSet/>
      <dgm:spPr/>
      <dgm:t>
        <a:bodyPr/>
        <a:lstStyle/>
        <a:p>
          <a:endParaRPr lang="zh-CN" altLang="en-US"/>
        </a:p>
      </dgm:t>
    </dgm:pt>
    <dgm:pt modelId="{15AB1B9C-4526-4886-8B6F-30872478686A}" cxnId="{626A06BB-2E6A-44C9-B38D-A7856586DCDA}" type="sibTrans">
      <dgm:prSet/>
      <dgm:spPr/>
      <dgm:t>
        <a:bodyPr/>
        <a:lstStyle/>
        <a:p>
          <a:endParaRPr lang="zh-CN" altLang="en-US"/>
        </a:p>
      </dgm:t>
    </dgm:pt>
    <dgm:pt modelId="{B4A97A3E-95E2-45FB-A90A-36433F55B9FB}" type="pres">
      <dgm:prSet presAssocID="{70E3BABF-4535-42F2-896B-895B8623135A}" presName="Name0" presStyleCnt="0">
        <dgm:presLayoutVars>
          <dgm:chMax val="7"/>
          <dgm:chPref val="7"/>
          <dgm:dir/>
        </dgm:presLayoutVars>
      </dgm:prSet>
      <dgm:spPr/>
    </dgm:pt>
    <dgm:pt modelId="{779A4E88-3615-461D-8D7B-04E4E159BD16}" type="pres">
      <dgm:prSet presAssocID="{70E3BABF-4535-42F2-896B-895B8623135A}" presName="Name1" presStyleCnt="0"/>
      <dgm:spPr/>
    </dgm:pt>
    <dgm:pt modelId="{406FA17A-9C23-4DFA-95DD-D5C52FB85DFC}" type="pres">
      <dgm:prSet presAssocID="{70E3BABF-4535-42F2-896B-895B8623135A}" presName="cycle" presStyleCnt="0"/>
      <dgm:spPr/>
    </dgm:pt>
    <dgm:pt modelId="{B0E6CFC2-D903-4A20-9724-19B5C759C70D}" type="pres">
      <dgm:prSet presAssocID="{70E3BABF-4535-42F2-896B-895B8623135A}" presName="srcNode" presStyleLbl="node1" presStyleIdx="0" presStyleCnt="5"/>
      <dgm:spPr/>
    </dgm:pt>
    <dgm:pt modelId="{37F7D33B-1171-4BD1-B54E-F4700570BE3D}" type="pres">
      <dgm:prSet presAssocID="{70E3BABF-4535-42F2-896B-895B8623135A}" presName="conn" presStyleLbl="parChTrans1D2" presStyleIdx="0" presStyleCnt="1"/>
      <dgm:spPr/>
    </dgm:pt>
    <dgm:pt modelId="{9BAE469E-2D8E-49E6-A5A5-096601A9857B}" type="pres">
      <dgm:prSet presAssocID="{70E3BABF-4535-42F2-896B-895B8623135A}" presName="extraNode" presStyleLbl="node1" presStyleIdx="0" presStyleCnt="5"/>
      <dgm:spPr/>
    </dgm:pt>
    <dgm:pt modelId="{95ECFB8F-3DDA-45E6-898D-F43BB83E2CAC}" type="pres">
      <dgm:prSet presAssocID="{70E3BABF-4535-42F2-896B-895B8623135A}" presName="dstNode" presStyleLbl="node1" presStyleIdx="0" presStyleCnt="5"/>
      <dgm:spPr/>
    </dgm:pt>
    <dgm:pt modelId="{ADB7A493-1765-4E94-BD03-2F4704018FAD}" type="pres">
      <dgm:prSet presAssocID="{C40651D9-7AB0-4673-9A61-313BF1D51537}" presName="text_1" presStyleLbl="node1" presStyleIdx="0" presStyleCnt="5">
        <dgm:presLayoutVars>
          <dgm:bulletEnabled val="1"/>
        </dgm:presLayoutVars>
      </dgm:prSet>
      <dgm:spPr/>
    </dgm:pt>
    <dgm:pt modelId="{582D31A5-82D9-4FD4-A214-1B3EAD7F8D4A}" type="pres">
      <dgm:prSet presAssocID="{C40651D9-7AB0-4673-9A61-313BF1D51537}" presName="accent_1" presStyleCnt="0"/>
      <dgm:spPr/>
    </dgm:pt>
    <dgm:pt modelId="{E069FB9B-EC19-48E3-99BF-D08BDA58C00C}" type="pres">
      <dgm:prSet presAssocID="{C40651D9-7AB0-4673-9A61-313BF1D51537}" presName="accentRepeatNode" presStyleLbl="solidFgAcc1" presStyleIdx="0" presStyleCnt="5"/>
      <dgm:spPr/>
    </dgm:pt>
    <dgm:pt modelId="{A077A234-FE44-402C-9ECD-E3E3EAA81A5C}" type="pres">
      <dgm:prSet presAssocID="{B2CD315B-B807-4E3A-9A87-5E73A246E974}" presName="text_2" presStyleLbl="node1" presStyleIdx="1" presStyleCnt="5">
        <dgm:presLayoutVars>
          <dgm:bulletEnabled val="1"/>
        </dgm:presLayoutVars>
      </dgm:prSet>
      <dgm:spPr/>
    </dgm:pt>
    <dgm:pt modelId="{4B37D5BC-4A88-44B6-A9CB-4226B16A90A8}" type="pres">
      <dgm:prSet presAssocID="{B2CD315B-B807-4E3A-9A87-5E73A246E974}" presName="accent_2" presStyleCnt="0"/>
      <dgm:spPr/>
    </dgm:pt>
    <dgm:pt modelId="{D197B2FE-3230-4D86-B5E5-A1FFB1ECC961}" type="pres">
      <dgm:prSet presAssocID="{B2CD315B-B807-4E3A-9A87-5E73A246E974}" presName="accentRepeatNode" presStyleLbl="solidFgAcc1" presStyleIdx="1" presStyleCnt="5"/>
      <dgm:spPr/>
    </dgm:pt>
    <dgm:pt modelId="{9D9AD3C6-F707-49C0-9196-F552C33E116D}" type="pres">
      <dgm:prSet presAssocID="{295C9FA4-4401-4F74-B9AD-1B3286FB1BD5}" presName="text_3" presStyleLbl="node1" presStyleIdx="2" presStyleCnt="5">
        <dgm:presLayoutVars>
          <dgm:bulletEnabled val="1"/>
        </dgm:presLayoutVars>
      </dgm:prSet>
      <dgm:spPr/>
    </dgm:pt>
    <dgm:pt modelId="{FFCE65ED-51CF-4D03-9DCA-7D6BA6208E0C}" type="pres">
      <dgm:prSet presAssocID="{295C9FA4-4401-4F74-B9AD-1B3286FB1BD5}" presName="accent_3" presStyleCnt="0"/>
      <dgm:spPr/>
    </dgm:pt>
    <dgm:pt modelId="{3B54978A-1B25-48B4-9CE8-FBD16AADDE11}" type="pres">
      <dgm:prSet presAssocID="{295C9FA4-4401-4F74-B9AD-1B3286FB1BD5}" presName="accentRepeatNode" presStyleLbl="solidFgAcc1" presStyleIdx="2" presStyleCnt="5"/>
      <dgm:spPr/>
    </dgm:pt>
    <dgm:pt modelId="{D47941FE-AC46-401E-A660-CC7E497EAF88}" type="pres">
      <dgm:prSet presAssocID="{61B1F8B3-A9AD-46C5-8995-A08E5042CADC}" presName="text_4" presStyleLbl="node1" presStyleIdx="3" presStyleCnt="5">
        <dgm:presLayoutVars>
          <dgm:bulletEnabled val="1"/>
        </dgm:presLayoutVars>
      </dgm:prSet>
      <dgm:spPr/>
    </dgm:pt>
    <dgm:pt modelId="{CF7DFADE-686C-4A5B-9BEA-F16D9A7A1FD1}" type="pres">
      <dgm:prSet presAssocID="{61B1F8B3-A9AD-46C5-8995-A08E5042CADC}" presName="accent_4" presStyleCnt="0"/>
      <dgm:spPr/>
    </dgm:pt>
    <dgm:pt modelId="{882E1454-548A-4CBF-8891-C71CD76BB1A3}" type="pres">
      <dgm:prSet presAssocID="{61B1F8B3-A9AD-46C5-8995-A08E5042CADC}" presName="accentRepeatNode" presStyleLbl="solidFgAcc1" presStyleIdx="3" presStyleCnt="5"/>
      <dgm:spPr/>
    </dgm:pt>
    <dgm:pt modelId="{0A492E86-93C8-43A8-9336-5D76462BB533}" type="pres">
      <dgm:prSet presAssocID="{1949FCE4-086E-4264-B13A-2B9D59E58B15}" presName="text_5" presStyleLbl="node1" presStyleIdx="4" presStyleCnt="5">
        <dgm:presLayoutVars>
          <dgm:bulletEnabled val="1"/>
        </dgm:presLayoutVars>
      </dgm:prSet>
      <dgm:spPr/>
    </dgm:pt>
    <dgm:pt modelId="{1424F691-012A-4247-ABB4-2B1ED56D9638}" type="pres">
      <dgm:prSet presAssocID="{1949FCE4-086E-4264-B13A-2B9D59E58B15}" presName="accent_5" presStyleCnt="0"/>
      <dgm:spPr/>
    </dgm:pt>
    <dgm:pt modelId="{DCFE6CD9-BEED-432F-8F92-B27216BA7641}" type="pres">
      <dgm:prSet presAssocID="{1949FCE4-086E-4264-B13A-2B9D59E58B15}" presName="accentRepeatNode" presStyleLbl="solidFgAcc1" presStyleIdx="4" presStyleCnt="5"/>
      <dgm:spPr/>
    </dgm:pt>
  </dgm:ptLst>
  <dgm:cxnLst>
    <dgm:cxn modelId="{8A7E4203-9475-4850-9659-5F2B9F1C7B66}" srcId="{70E3BABF-4535-42F2-896B-895B8623135A}" destId="{295C9FA4-4401-4F74-B9AD-1B3286FB1BD5}" srcOrd="2" destOrd="0" parTransId="{9366BC05-FA8A-48AC-88CF-9D4B757E3817}" sibTransId="{223C84DC-2B78-490F-AFB1-AD4FA33748BE}"/>
    <dgm:cxn modelId="{1B38F022-42D8-4841-96A0-FDD980ADE1F5}" srcId="{70E3BABF-4535-42F2-896B-895B8623135A}" destId="{C40651D9-7AB0-4673-9A61-313BF1D51537}" srcOrd="0" destOrd="0" parTransId="{8AF1BA7F-10F9-4DAB-8B2F-445F2A4E7D2B}" sibTransId="{06C3FDE8-3F14-443A-904D-99659159F068}"/>
    <dgm:cxn modelId="{62CD562E-6525-4467-8861-2C0A1081A50E}" type="presOf" srcId="{C40651D9-7AB0-4673-9A61-313BF1D51537}" destId="{ADB7A493-1765-4E94-BD03-2F4704018FAD}" srcOrd="0" destOrd="0" presId="urn:microsoft.com/office/officeart/2008/layout/VerticalCurvedList#1"/>
    <dgm:cxn modelId="{82B47D32-AB1F-4B9C-BFBC-E1F8B248EFB3}" type="presOf" srcId="{06C3FDE8-3F14-443A-904D-99659159F068}" destId="{37F7D33B-1171-4BD1-B54E-F4700570BE3D}" srcOrd="0" destOrd="0" presId="urn:microsoft.com/office/officeart/2008/layout/VerticalCurvedList#1"/>
    <dgm:cxn modelId="{FE01AE3C-0BD9-471F-847A-62FD857D10EC}" srcId="{70E3BABF-4535-42F2-896B-895B8623135A}" destId="{61B1F8B3-A9AD-46C5-8995-A08E5042CADC}" srcOrd="3" destOrd="0" parTransId="{C5344E9B-86B5-4800-AF31-8F290ADB732C}" sibTransId="{E6A6FD9A-2098-4412-83AE-62AF7E1FB38D}"/>
    <dgm:cxn modelId="{28744B4C-C3E2-4EB8-92B1-609911EACFD6}" type="presOf" srcId="{295C9FA4-4401-4F74-B9AD-1B3286FB1BD5}" destId="{9D9AD3C6-F707-49C0-9196-F552C33E116D}" srcOrd="0" destOrd="0" presId="urn:microsoft.com/office/officeart/2008/layout/VerticalCurvedList#1"/>
    <dgm:cxn modelId="{289CE977-BA2C-492C-8B16-6B570634F2FE}" type="presOf" srcId="{1949FCE4-086E-4264-B13A-2B9D59E58B15}" destId="{0A492E86-93C8-43A8-9336-5D76462BB533}" srcOrd="0" destOrd="0" presId="urn:microsoft.com/office/officeart/2008/layout/VerticalCurvedList#1"/>
    <dgm:cxn modelId="{5245A383-C87A-4DE1-A62C-5ECF0D1A3706}" srcId="{70E3BABF-4535-42F2-896B-895B8623135A}" destId="{1949FCE4-086E-4264-B13A-2B9D59E58B15}" srcOrd="4" destOrd="0" parTransId="{21D6EF48-3B4E-4FCF-A0B0-61653652CC99}" sibTransId="{A01E4832-3E07-4D53-A65D-9B2DB42DA46B}"/>
    <dgm:cxn modelId="{E3A7A99D-F64D-4483-97B7-949A695FD1B0}" type="presOf" srcId="{70E3BABF-4535-42F2-896B-895B8623135A}" destId="{B4A97A3E-95E2-45FB-A90A-36433F55B9FB}" srcOrd="0" destOrd="0" presId="urn:microsoft.com/office/officeart/2008/layout/VerticalCurvedList#1"/>
    <dgm:cxn modelId="{626A06BB-2E6A-44C9-B38D-A7856586DCDA}" srcId="{70E3BABF-4535-42F2-896B-895B8623135A}" destId="{B2CD315B-B807-4E3A-9A87-5E73A246E974}" srcOrd="1" destOrd="0" parTransId="{818ED1DE-ACE3-489C-A33F-C3EFB503E3BA}" sibTransId="{15AB1B9C-4526-4886-8B6F-30872478686A}"/>
    <dgm:cxn modelId="{65C6A0D7-B141-47E3-B46A-D248CC232624}" type="presOf" srcId="{61B1F8B3-A9AD-46C5-8995-A08E5042CADC}" destId="{D47941FE-AC46-401E-A660-CC7E497EAF88}" srcOrd="0" destOrd="0" presId="urn:microsoft.com/office/officeart/2008/layout/VerticalCurvedList#1"/>
    <dgm:cxn modelId="{A048C4E7-8FA2-4E2B-96CC-CC6F4D717399}" type="presOf" srcId="{B2CD315B-B807-4E3A-9A87-5E73A246E974}" destId="{A077A234-FE44-402C-9ECD-E3E3EAA81A5C}" srcOrd="0" destOrd="0" presId="urn:microsoft.com/office/officeart/2008/layout/VerticalCurvedList#1"/>
    <dgm:cxn modelId="{5A319207-B85F-4EC5-8CC2-63C12F884AC4}" type="presParOf" srcId="{B4A97A3E-95E2-45FB-A90A-36433F55B9FB}" destId="{779A4E88-3615-461D-8D7B-04E4E159BD16}" srcOrd="0" destOrd="0" presId="urn:microsoft.com/office/officeart/2008/layout/VerticalCurvedList#1"/>
    <dgm:cxn modelId="{61F23AAD-D74F-4ECF-891C-0ACC965F203F}" type="presParOf" srcId="{779A4E88-3615-461D-8D7B-04E4E159BD16}" destId="{406FA17A-9C23-4DFA-95DD-D5C52FB85DFC}" srcOrd="0" destOrd="0" presId="urn:microsoft.com/office/officeart/2008/layout/VerticalCurvedList#1"/>
    <dgm:cxn modelId="{D7DF8B61-34A2-4E30-AFDB-CE9AE5209117}" type="presParOf" srcId="{406FA17A-9C23-4DFA-95DD-D5C52FB85DFC}" destId="{B0E6CFC2-D903-4A20-9724-19B5C759C70D}" srcOrd="0" destOrd="0" presId="urn:microsoft.com/office/officeart/2008/layout/VerticalCurvedList#1"/>
    <dgm:cxn modelId="{3227A0BB-5A38-4D45-A6CA-3F20AC63DE74}" type="presParOf" srcId="{406FA17A-9C23-4DFA-95DD-D5C52FB85DFC}" destId="{37F7D33B-1171-4BD1-B54E-F4700570BE3D}" srcOrd="1" destOrd="0" presId="urn:microsoft.com/office/officeart/2008/layout/VerticalCurvedList#1"/>
    <dgm:cxn modelId="{810FC46E-8A6C-43F6-A67F-10EE419D6089}" type="presParOf" srcId="{406FA17A-9C23-4DFA-95DD-D5C52FB85DFC}" destId="{9BAE469E-2D8E-49E6-A5A5-096601A9857B}" srcOrd="2" destOrd="0" presId="urn:microsoft.com/office/officeart/2008/layout/VerticalCurvedList#1"/>
    <dgm:cxn modelId="{EC4B2533-A130-4703-8A23-2023AAB2BEFB}" type="presParOf" srcId="{406FA17A-9C23-4DFA-95DD-D5C52FB85DFC}" destId="{95ECFB8F-3DDA-45E6-898D-F43BB83E2CAC}" srcOrd="3" destOrd="0" presId="urn:microsoft.com/office/officeart/2008/layout/VerticalCurvedList#1"/>
    <dgm:cxn modelId="{28940C8E-E393-49A9-BDE4-F3253BA44F40}" type="presParOf" srcId="{779A4E88-3615-461D-8D7B-04E4E159BD16}" destId="{ADB7A493-1765-4E94-BD03-2F4704018FAD}" srcOrd="1" destOrd="0" presId="urn:microsoft.com/office/officeart/2008/layout/VerticalCurvedList#1"/>
    <dgm:cxn modelId="{4A3E9B0B-7B19-4901-8CB5-1BBBEF0D5B42}" type="presParOf" srcId="{779A4E88-3615-461D-8D7B-04E4E159BD16}" destId="{582D31A5-82D9-4FD4-A214-1B3EAD7F8D4A}" srcOrd="2" destOrd="0" presId="urn:microsoft.com/office/officeart/2008/layout/VerticalCurvedList#1"/>
    <dgm:cxn modelId="{39A5ECBE-6E13-459A-B673-B868E1B539D5}" type="presParOf" srcId="{582D31A5-82D9-4FD4-A214-1B3EAD7F8D4A}" destId="{E069FB9B-EC19-48E3-99BF-D08BDA58C00C}" srcOrd="0" destOrd="0" presId="urn:microsoft.com/office/officeart/2008/layout/VerticalCurvedList#1"/>
    <dgm:cxn modelId="{9C6C9285-90F0-43F4-BBB9-79AAD6F60F14}" type="presParOf" srcId="{779A4E88-3615-461D-8D7B-04E4E159BD16}" destId="{A077A234-FE44-402C-9ECD-E3E3EAA81A5C}" srcOrd="3" destOrd="0" presId="urn:microsoft.com/office/officeart/2008/layout/VerticalCurvedList#1"/>
    <dgm:cxn modelId="{944E6F00-F041-4549-856A-FB03A61FF207}" type="presParOf" srcId="{779A4E88-3615-461D-8D7B-04E4E159BD16}" destId="{4B37D5BC-4A88-44B6-A9CB-4226B16A90A8}" srcOrd="4" destOrd="0" presId="urn:microsoft.com/office/officeart/2008/layout/VerticalCurvedList#1"/>
    <dgm:cxn modelId="{82C59189-1707-47BD-A10C-549E2E079A48}" type="presParOf" srcId="{4B37D5BC-4A88-44B6-A9CB-4226B16A90A8}" destId="{D197B2FE-3230-4D86-B5E5-A1FFB1ECC961}" srcOrd="0" destOrd="0" presId="urn:microsoft.com/office/officeart/2008/layout/VerticalCurvedList#1"/>
    <dgm:cxn modelId="{77A79F83-DC28-4111-B70F-D013E52BF346}" type="presParOf" srcId="{779A4E88-3615-461D-8D7B-04E4E159BD16}" destId="{9D9AD3C6-F707-49C0-9196-F552C33E116D}" srcOrd="5" destOrd="0" presId="urn:microsoft.com/office/officeart/2008/layout/VerticalCurvedList#1"/>
    <dgm:cxn modelId="{9620A5AE-6586-439B-B87C-5A93215A8853}" type="presParOf" srcId="{779A4E88-3615-461D-8D7B-04E4E159BD16}" destId="{FFCE65ED-51CF-4D03-9DCA-7D6BA6208E0C}" srcOrd="6" destOrd="0" presId="urn:microsoft.com/office/officeart/2008/layout/VerticalCurvedList#1"/>
    <dgm:cxn modelId="{B7A31834-0165-4323-9AC1-CA8FF212FEDD}" type="presParOf" srcId="{FFCE65ED-51CF-4D03-9DCA-7D6BA6208E0C}" destId="{3B54978A-1B25-48B4-9CE8-FBD16AADDE11}" srcOrd="0" destOrd="0" presId="urn:microsoft.com/office/officeart/2008/layout/VerticalCurvedList#1"/>
    <dgm:cxn modelId="{681229BE-865F-4724-ACEA-A654EE184367}" type="presParOf" srcId="{779A4E88-3615-461D-8D7B-04E4E159BD16}" destId="{D47941FE-AC46-401E-A660-CC7E497EAF88}" srcOrd="7" destOrd="0" presId="urn:microsoft.com/office/officeart/2008/layout/VerticalCurvedList#1"/>
    <dgm:cxn modelId="{9C14FD81-DD05-4994-8261-A5D5CA62E9F7}" type="presParOf" srcId="{779A4E88-3615-461D-8D7B-04E4E159BD16}" destId="{CF7DFADE-686C-4A5B-9BEA-F16D9A7A1FD1}" srcOrd="8" destOrd="0" presId="urn:microsoft.com/office/officeart/2008/layout/VerticalCurvedList#1"/>
    <dgm:cxn modelId="{5BEB714A-095A-43B3-AF00-FFEE4ABDB46F}" type="presParOf" srcId="{CF7DFADE-686C-4A5B-9BEA-F16D9A7A1FD1}" destId="{882E1454-548A-4CBF-8891-C71CD76BB1A3}" srcOrd="0" destOrd="0" presId="urn:microsoft.com/office/officeart/2008/layout/VerticalCurvedList#1"/>
    <dgm:cxn modelId="{5C65DC5B-9343-49AF-974C-E64126698301}" type="presParOf" srcId="{779A4E88-3615-461D-8D7B-04E4E159BD16}" destId="{0A492E86-93C8-43A8-9336-5D76462BB533}" srcOrd="9" destOrd="0" presId="urn:microsoft.com/office/officeart/2008/layout/VerticalCurvedList#1"/>
    <dgm:cxn modelId="{429EF29C-DF5F-46F1-AE24-521DF427202A}" type="presParOf" srcId="{779A4E88-3615-461D-8D7B-04E4E159BD16}" destId="{1424F691-012A-4247-ABB4-2B1ED56D9638}" srcOrd="10" destOrd="0" presId="urn:microsoft.com/office/officeart/2008/layout/VerticalCurvedList#1"/>
    <dgm:cxn modelId="{40C56C16-109F-4813-9A80-4D9C539A5FAC}" type="presParOf" srcId="{1424F691-012A-4247-ABB4-2B1ED56D9638}" destId="{DCFE6CD9-BEED-432F-8F92-B27216BA7641}"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B7BD2C-1B6F-4C5C-AE51-80402FF48056}" type="doc">
      <dgm:prSet loTypeId="urn:microsoft.com/office/officeart/2008/layout/PictureStrips" loCatId="list" qsTypeId="urn:microsoft.com/office/officeart/2005/8/quickstyle/simple1#2" qsCatId="simple" csTypeId="urn:microsoft.com/office/officeart/2005/8/colors/accent1_2#2" csCatId="accent1" phldr="1"/>
      <dgm:spPr/>
      <dgm:t>
        <a:bodyPr/>
        <a:lstStyle/>
        <a:p>
          <a:endParaRPr lang="zh-CN" altLang="en-US"/>
        </a:p>
      </dgm:t>
    </dgm:pt>
    <dgm:pt modelId="{94641E80-A23C-40AA-905F-6252E8DA3924}">
      <dgm:prSet phldrT="[文本]" custT="1"/>
      <dgm:spPr/>
      <dgm:t>
        <a:bodyPr/>
        <a:lstStyle/>
        <a:p>
          <a:r>
            <a:rPr lang="en-US" altLang="en-US" sz="2000" dirty="0">
              <a:latin typeface="Raleway Light" pitchFamily="2" charset="0"/>
              <a:cs typeface="Arial" panose="020B0604020202020204" pitchFamily="34" charset="0"/>
            </a:rPr>
            <a:t>Set by pressing the key</a:t>
          </a:r>
          <a:endParaRPr lang="zh-CN" altLang="en-US" sz="2000" dirty="0">
            <a:latin typeface="Raleway Light" pitchFamily="2" charset="0"/>
            <a:cs typeface="Arial" panose="020B0604020202020204" pitchFamily="34" charset="0"/>
          </a:endParaRPr>
        </a:p>
      </dgm:t>
    </dgm:pt>
    <dgm:pt modelId="{84D79436-F7B3-4742-B459-281DAF534A04}" cxnId="{0CCE806F-61FB-4BA8-9A19-E63E47C4B5EA}" type="parTrans">
      <dgm:prSet/>
      <dgm:spPr/>
      <dgm:t>
        <a:bodyPr/>
        <a:lstStyle/>
        <a:p>
          <a:endParaRPr lang="zh-CN" altLang="en-US"/>
        </a:p>
      </dgm:t>
    </dgm:pt>
    <dgm:pt modelId="{A1C82083-6825-4EF9-A85C-5EF03C6D3D8C}" cxnId="{0CCE806F-61FB-4BA8-9A19-E63E47C4B5EA}" type="sibTrans">
      <dgm:prSet/>
      <dgm:spPr/>
      <dgm:t>
        <a:bodyPr/>
        <a:lstStyle/>
        <a:p>
          <a:endParaRPr lang="zh-CN" altLang="en-US"/>
        </a:p>
      </dgm:t>
    </dgm:pt>
    <dgm:pt modelId="{A8DEB9D9-853A-49A4-8B1F-09A66CDC47EB}">
      <dgm:prSet phldrT="[文本]" custT="1"/>
      <dgm:spPr/>
      <dgm:t>
        <a:bodyPr/>
        <a:lstStyle/>
        <a:p>
          <a:r>
            <a:rPr lang="en-US" altLang="en-US" sz="2000" kern="1200" dirty="0">
              <a:solidFill>
                <a:prstClr val="black">
                  <a:hueOff val="0"/>
                  <a:satOff val="0"/>
                  <a:lumOff val="0"/>
                  <a:alphaOff val="0"/>
                </a:prstClr>
              </a:solidFill>
              <a:latin typeface="Raleway Light" pitchFamily="2" charset="0"/>
              <a:ea typeface="+mn-ea"/>
              <a:cs typeface="Arial" panose="020B0604020202020204" pitchFamily="34" charset="0"/>
            </a:rPr>
            <a:t>Set by servo software</a:t>
          </a:r>
          <a:endParaRPr lang="zh-CN" altLang="en-US" sz="2000" kern="1200" dirty="0">
            <a:solidFill>
              <a:prstClr val="black">
                <a:hueOff val="0"/>
                <a:satOff val="0"/>
                <a:lumOff val="0"/>
                <a:alphaOff val="0"/>
              </a:prstClr>
            </a:solidFill>
            <a:latin typeface="Raleway Light" pitchFamily="2" charset="0"/>
            <a:ea typeface="+mn-ea"/>
            <a:cs typeface="Arial" panose="020B0604020202020204" pitchFamily="34" charset="0"/>
          </a:endParaRPr>
        </a:p>
      </dgm:t>
    </dgm:pt>
    <dgm:pt modelId="{75E2DB4F-D10C-473F-929B-560B4D0293D2}" cxnId="{99D90F36-5FB6-4ABF-9F7A-0E4E7DF9D120}" type="parTrans">
      <dgm:prSet/>
      <dgm:spPr/>
      <dgm:t>
        <a:bodyPr/>
        <a:lstStyle/>
        <a:p>
          <a:endParaRPr lang="zh-CN" altLang="en-US"/>
        </a:p>
      </dgm:t>
    </dgm:pt>
    <dgm:pt modelId="{FB3E0DBA-1C78-4098-B5C7-0D988E6B0BFC}" cxnId="{99D90F36-5FB6-4ABF-9F7A-0E4E7DF9D120}" type="sibTrans">
      <dgm:prSet/>
      <dgm:spPr/>
      <dgm:t>
        <a:bodyPr/>
        <a:lstStyle/>
        <a:p>
          <a:endParaRPr lang="zh-CN" altLang="en-US"/>
        </a:p>
      </dgm:t>
    </dgm:pt>
    <dgm:pt modelId="{7806D4FE-ABE1-4BE0-95BF-8605853562A4}">
      <dgm:prSet phldrT="[文本]" custT="1"/>
      <dgm:spPr/>
      <dgm:t>
        <a:bodyPr/>
        <a:lstStyle/>
        <a:p>
          <a:pPr marL="0" lvl="0" indent="0" algn="l" defTabSz="1066800">
            <a:lnSpc>
              <a:spcPct val="90000"/>
            </a:lnSpc>
            <a:spcBef>
              <a:spcPct val="0"/>
            </a:spcBef>
            <a:spcAft>
              <a:spcPct val="35000"/>
            </a:spcAft>
            <a:buNone/>
          </a:pPr>
          <a:r>
            <a:rPr lang="en-US" altLang="zh-CN" sz="2000" kern="1200" dirty="0">
              <a:solidFill>
                <a:prstClr val="black">
                  <a:hueOff val="0"/>
                  <a:satOff val="0"/>
                  <a:lumOff val="0"/>
                  <a:alphaOff val="0"/>
                </a:prstClr>
              </a:solidFill>
              <a:latin typeface="Raleway Light" pitchFamily="2" charset="0"/>
              <a:ea typeface="+mn-ea"/>
              <a:cs typeface="Arial" panose="020B0604020202020204" pitchFamily="34" charset="0"/>
            </a:rPr>
            <a:t>Set by RS485 communication</a:t>
          </a:r>
          <a:endParaRPr lang="zh-CN" altLang="en-US" sz="2000" kern="1200" dirty="0">
            <a:solidFill>
              <a:prstClr val="black">
                <a:hueOff val="0"/>
                <a:satOff val="0"/>
                <a:lumOff val="0"/>
                <a:alphaOff val="0"/>
              </a:prstClr>
            </a:solidFill>
            <a:latin typeface="Raleway Light" pitchFamily="2" charset="0"/>
            <a:ea typeface="+mn-ea"/>
            <a:cs typeface="Arial" panose="020B0604020202020204" pitchFamily="34" charset="0"/>
          </a:endParaRPr>
        </a:p>
      </dgm:t>
    </dgm:pt>
    <dgm:pt modelId="{762638BC-4FC5-4857-A8B9-E2BD37FD9F44}" cxnId="{087C93E1-03E8-40C1-A30B-A4CF10309092}" type="parTrans">
      <dgm:prSet/>
      <dgm:spPr/>
      <dgm:t>
        <a:bodyPr/>
        <a:lstStyle/>
        <a:p>
          <a:endParaRPr lang="zh-CN" altLang="en-US"/>
        </a:p>
      </dgm:t>
    </dgm:pt>
    <dgm:pt modelId="{ABA974D9-76B8-4B53-B23B-09F24A60333C}" cxnId="{087C93E1-03E8-40C1-A30B-A4CF10309092}" type="sibTrans">
      <dgm:prSet/>
      <dgm:spPr/>
      <dgm:t>
        <a:bodyPr/>
        <a:lstStyle/>
        <a:p>
          <a:endParaRPr lang="zh-CN" altLang="en-US"/>
        </a:p>
      </dgm:t>
    </dgm:pt>
    <dgm:pt modelId="{F9FEFA5A-D928-44DE-B099-93F18C85FAB3}" type="pres">
      <dgm:prSet presAssocID="{8EB7BD2C-1B6F-4C5C-AE51-80402FF48056}" presName="Name0" presStyleCnt="0">
        <dgm:presLayoutVars>
          <dgm:dir/>
          <dgm:resizeHandles val="exact"/>
        </dgm:presLayoutVars>
      </dgm:prSet>
      <dgm:spPr/>
    </dgm:pt>
    <dgm:pt modelId="{87CA194C-F17D-4FD1-AB0B-A0A7CD0D5016}" type="pres">
      <dgm:prSet presAssocID="{94641E80-A23C-40AA-905F-6252E8DA3924}" presName="composite" presStyleCnt="0"/>
      <dgm:spPr/>
    </dgm:pt>
    <dgm:pt modelId="{988D31D2-EF58-4041-BBC3-B2D4FC068A48}" type="pres">
      <dgm:prSet presAssocID="{94641E80-A23C-40AA-905F-6252E8DA3924}" presName="rect1" presStyleLbl="trAlignAcc1" presStyleIdx="0" presStyleCnt="3" custScaleX="154503" custLinFactNeighborX="7054" custLinFactNeighborY="-15456">
        <dgm:presLayoutVars>
          <dgm:bulletEnabled val="1"/>
        </dgm:presLayoutVars>
      </dgm:prSet>
      <dgm:spPr/>
    </dgm:pt>
    <dgm:pt modelId="{0002CD57-5DF7-4D97-9399-1463CB039DA4}" type="pres">
      <dgm:prSet presAssocID="{94641E80-A23C-40AA-905F-6252E8DA3924}" presName="rect2" presStyleLbl="fgImgPlace1" presStyleIdx="0" presStyleCnt="3" custLinFactX="-89699" custLinFactNeighborX="-100000" custLinFactNeighborY="-91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pt>
    <dgm:pt modelId="{BCA4A610-122E-4D90-8577-9516F0FEBF50}" type="pres">
      <dgm:prSet presAssocID="{A1C82083-6825-4EF9-A85C-5EF03C6D3D8C}" presName="sibTrans" presStyleCnt="0"/>
      <dgm:spPr/>
    </dgm:pt>
    <dgm:pt modelId="{0515778B-B6D2-4B53-A498-7BE937F0DF7D}" type="pres">
      <dgm:prSet presAssocID="{A8DEB9D9-853A-49A4-8B1F-09A66CDC47EB}" presName="composite" presStyleCnt="0"/>
      <dgm:spPr/>
    </dgm:pt>
    <dgm:pt modelId="{47D62741-6241-48C4-B276-B68659A3865B}" type="pres">
      <dgm:prSet presAssocID="{A8DEB9D9-853A-49A4-8B1F-09A66CDC47EB}" presName="rect1" presStyleLbl="trAlignAcc1" presStyleIdx="1" presStyleCnt="3" custScaleX="139327" custLinFactNeighborX="446" custLinFactNeighborY="337">
        <dgm:presLayoutVars>
          <dgm:bulletEnabled val="1"/>
        </dgm:presLayoutVars>
      </dgm:prSet>
      <dgm:spPr/>
    </dgm:pt>
    <dgm:pt modelId="{79DEC097-2062-4390-87EC-1867CD038EDA}" type="pres">
      <dgm:prSet presAssocID="{A8DEB9D9-853A-49A4-8B1F-09A66CDC47EB}" presName="rect2" presStyleLbl="fgImgPlace1" presStyleIdx="1" presStyleCnt="3" custLinFactX="-78347" custLinFactNeighborX="-100000" custLinFactNeighborY="1407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pt>
    <dgm:pt modelId="{FB76AD8A-E08B-4D15-970C-26CFD1B78FC0}" type="pres">
      <dgm:prSet presAssocID="{FB3E0DBA-1C78-4098-B5C7-0D988E6B0BFC}" presName="sibTrans" presStyleCnt="0"/>
      <dgm:spPr/>
    </dgm:pt>
    <dgm:pt modelId="{C4F51971-8FF9-43D6-9F34-0F1894C79510}" type="pres">
      <dgm:prSet presAssocID="{7806D4FE-ABE1-4BE0-95BF-8605853562A4}" presName="composite" presStyleCnt="0"/>
      <dgm:spPr/>
    </dgm:pt>
    <dgm:pt modelId="{B4023DFE-1FE8-4219-94CF-71FB7DB748BB}" type="pres">
      <dgm:prSet presAssocID="{7806D4FE-ABE1-4BE0-95BF-8605853562A4}" presName="rect1" presStyleLbl="trAlignAcc1" presStyleIdx="2" presStyleCnt="3" custScaleX="169543" custLinFactNeighborX="14818" custLinFactNeighborY="665">
        <dgm:presLayoutVars>
          <dgm:bulletEnabled val="1"/>
        </dgm:presLayoutVars>
      </dgm:prSet>
      <dgm:spPr/>
    </dgm:pt>
    <dgm:pt modelId="{D9D4EA33-6685-4E2D-BF15-82884F05B7C7}" type="pres">
      <dgm:prSet presAssocID="{7806D4FE-ABE1-4BE0-95BF-8605853562A4}" presName="rect2" presStyleLbl="fgImgPlace1" presStyleIdx="2" presStyleCnt="3" custLinFactX="-78347" custLinFactNeighborX="-100000" custLinFactNeighborY="1283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pt>
  </dgm:ptLst>
  <dgm:cxnLst>
    <dgm:cxn modelId="{99D90F36-5FB6-4ABF-9F7A-0E4E7DF9D120}" srcId="{8EB7BD2C-1B6F-4C5C-AE51-80402FF48056}" destId="{A8DEB9D9-853A-49A4-8B1F-09A66CDC47EB}" srcOrd="1" destOrd="0" parTransId="{75E2DB4F-D10C-473F-929B-560B4D0293D2}" sibTransId="{FB3E0DBA-1C78-4098-B5C7-0D988E6B0BFC}"/>
    <dgm:cxn modelId="{0CCE806F-61FB-4BA8-9A19-E63E47C4B5EA}" srcId="{8EB7BD2C-1B6F-4C5C-AE51-80402FF48056}" destId="{94641E80-A23C-40AA-905F-6252E8DA3924}" srcOrd="0" destOrd="0" parTransId="{84D79436-F7B3-4742-B459-281DAF534A04}" sibTransId="{A1C82083-6825-4EF9-A85C-5EF03C6D3D8C}"/>
    <dgm:cxn modelId="{8D939671-F8C9-477F-83C2-FC9FBF6B281E}" type="presOf" srcId="{7806D4FE-ABE1-4BE0-95BF-8605853562A4}" destId="{B4023DFE-1FE8-4219-94CF-71FB7DB748BB}" srcOrd="0" destOrd="0" presId="urn:microsoft.com/office/officeart/2008/layout/PictureStrips"/>
    <dgm:cxn modelId="{F959768C-50AD-45D6-9514-A29FA1C19E11}" type="presOf" srcId="{8EB7BD2C-1B6F-4C5C-AE51-80402FF48056}" destId="{F9FEFA5A-D928-44DE-B099-93F18C85FAB3}" srcOrd="0" destOrd="0" presId="urn:microsoft.com/office/officeart/2008/layout/PictureStrips"/>
    <dgm:cxn modelId="{194642E1-AC32-4EA0-90EF-7FB08A5DA312}" type="presOf" srcId="{A8DEB9D9-853A-49A4-8B1F-09A66CDC47EB}" destId="{47D62741-6241-48C4-B276-B68659A3865B}" srcOrd="0" destOrd="0" presId="urn:microsoft.com/office/officeart/2008/layout/PictureStrips"/>
    <dgm:cxn modelId="{087C93E1-03E8-40C1-A30B-A4CF10309092}" srcId="{8EB7BD2C-1B6F-4C5C-AE51-80402FF48056}" destId="{7806D4FE-ABE1-4BE0-95BF-8605853562A4}" srcOrd="2" destOrd="0" parTransId="{762638BC-4FC5-4857-A8B9-E2BD37FD9F44}" sibTransId="{ABA974D9-76B8-4B53-B23B-09F24A60333C}"/>
    <dgm:cxn modelId="{A18995E7-4598-4390-B1DB-66A817940154}" type="presOf" srcId="{94641E80-A23C-40AA-905F-6252E8DA3924}" destId="{988D31D2-EF58-4041-BBC3-B2D4FC068A48}" srcOrd="0" destOrd="0" presId="urn:microsoft.com/office/officeart/2008/layout/PictureStrips"/>
    <dgm:cxn modelId="{8D0F2F27-D3A6-4F3F-A1A1-74626D3616E7}" type="presParOf" srcId="{F9FEFA5A-D928-44DE-B099-93F18C85FAB3}" destId="{87CA194C-F17D-4FD1-AB0B-A0A7CD0D5016}" srcOrd="0" destOrd="0" presId="urn:microsoft.com/office/officeart/2008/layout/PictureStrips"/>
    <dgm:cxn modelId="{6A0AE344-E4C3-483F-B4D2-5265D59FEF2F}" type="presParOf" srcId="{87CA194C-F17D-4FD1-AB0B-A0A7CD0D5016}" destId="{988D31D2-EF58-4041-BBC3-B2D4FC068A48}" srcOrd="0" destOrd="0" presId="urn:microsoft.com/office/officeart/2008/layout/PictureStrips"/>
    <dgm:cxn modelId="{1A8A3737-2754-4A2D-A112-350493E3AB39}" type="presParOf" srcId="{87CA194C-F17D-4FD1-AB0B-A0A7CD0D5016}" destId="{0002CD57-5DF7-4D97-9399-1463CB039DA4}" srcOrd="1" destOrd="0" presId="urn:microsoft.com/office/officeart/2008/layout/PictureStrips"/>
    <dgm:cxn modelId="{DB8FFFE2-2A04-46C5-9215-F91D621F5E63}" type="presParOf" srcId="{F9FEFA5A-D928-44DE-B099-93F18C85FAB3}" destId="{BCA4A610-122E-4D90-8577-9516F0FEBF50}" srcOrd="1" destOrd="0" presId="urn:microsoft.com/office/officeart/2008/layout/PictureStrips"/>
    <dgm:cxn modelId="{2B23B581-EFB5-43D1-AD31-2F5D672D1B7A}" type="presParOf" srcId="{F9FEFA5A-D928-44DE-B099-93F18C85FAB3}" destId="{0515778B-B6D2-4B53-A498-7BE937F0DF7D}" srcOrd="2" destOrd="0" presId="urn:microsoft.com/office/officeart/2008/layout/PictureStrips"/>
    <dgm:cxn modelId="{FEBAF67E-CAF0-46CC-909A-B7E4875C33ED}" type="presParOf" srcId="{0515778B-B6D2-4B53-A498-7BE937F0DF7D}" destId="{47D62741-6241-48C4-B276-B68659A3865B}" srcOrd="0" destOrd="0" presId="urn:microsoft.com/office/officeart/2008/layout/PictureStrips"/>
    <dgm:cxn modelId="{4814412D-DAC3-469A-B401-5253083AFAEA}" type="presParOf" srcId="{0515778B-B6D2-4B53-A498-7BE937F0DF7D}" destId="{79DEC097-2062-4390-87EC-1867CD038EDA}" srcOrd="1" destOrd="0" presId="urn:microsoft.com/office/officeart/2008/layout/PictureStrips"/>
    <dgm:cxn modelId="{6C821112-CF17-4FE0-840A-0C330B76CBA0}" type="presParOf" srcId="{F9FEFA5A-D928-44DE-B099-93F18C85FAB3}" destId="{FB76AD8A-E08B-4D15-970C-26CFD1B78FC0}" srcOrd="3" destOrd="0" presId="urn:microsoft.com/office/officeart/2008/layout/PictureStrips"/>
    <dgm:cxn modelId="{F94D0681-6826-4D3F-81E2-F2ABA4E835DB}" type="presParOf" srcId="{F9FEFA5A-D928-44DE-B099-93F18C85FAB3}" destId="{C4F51971-8FF9-43D6-9F34-0F1894C79510}" srcOrd="4" destOrd="0" presId="urn:microsoft.com/office/officeart/2008/layout/PictureStrips"/>
    <dgm:cxn modelId="{CCD87868-90F2-4F4E-8E43-8473676A9244}" type="presParOf" srcId="{C4F51971-8FF9-43D6-9F34-0F1894C79510}" destId="{B4023DFE-1FE8-4219-94CF-71FB7DB748BB}" srcOrd="0" destOrd="0" presId="urn:microsoft.com/office/officeart/2008/layout/PictureStrips"/>
    <dgm:cxn modelId="{7941CC73-7617-407A-B77D-AC65767C227F}" type="presParOf" srcId="{C4F51971-8FF9-43D6-9F34-0F1894C79510}" destId="{D9D4EA33-6685-4E2D-BF15-82884F05B7C7}"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7D33B-1171-4BD1-B54E-F4700570BE3D}">
      <dsp:nvSpPr>
        <dsp:cNvPr id="0" name=""/>
        <dsp:cNvSpPr/>
      </dsp:nvSpPr>
      <dsp:spPr>
        <a:xfrm>
          <a:off x="-3662484" y="-562741"/>
          <a:ext cx="4365843" cy="4365843"/>
        </a:xfrm>
        <a:prstGeom prst="blockArc">
          <a:avLst>
            <a:gd name="adj1" fmla="val 18900000"/>
            <a:gd name="adj2" fmla="val 2700000"/>
            <a:gd name="adj3" fmla="val 4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7A493-1765-4E94-BD03-2F4704018FAD}">
      <dsp:nvSpPr>
        <dsp:cNvPr id="0" name=""/>
        <dsp:cNvSpPr/>
      </dsp:nvSpPr>
      <dsp:spPr>
        <a:xfrm>
          <a:off x="308428" y="202457"/>
          <a:ext cx="6072934" cy="405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1607" tIns="40640" rIns="40640" bIns="40640" numCol="1" spcCol="1270" anchor="ctr" anchorCtr="0">
          <a:noAutofit/>
        </a:bodyPr>
        <a:lstStyle/>
        <a:p>
          <a:pPr marL="0" lvl="0" indent="0" algn="l" defTabSz="711200">
            <a:lnSpc>
              <a:spcPct val="90000"/>
            </a:lnSpc>
            <a:spcBef>
              <a:spcPct val="0"/>
            </a:spcBef>
            <a:spcAft>
              <a:spcPct val="35000"/>
            </a:spcAft>
            <a:buNone/>
          </a:pPr>
          <a:r>
            <a:rPr lang="en-US" altLang="en-US" sz="1600" kern="1200" dirty="0">
              <a:latin typeface="Raleway Light" pitchFamily="2" charset="0"/>
            </a:rPr>
            <a:t>Select components of famous brands at home and abroad</a:t>
          </a:r>
          <a:endParaRPr lang="zh-CN" altLang="en-US" sz="1600" kern="1200" dirty="0">
            <a:latin typeface="Raleway Light" pitchFamily="2" charset="0"/>
          </a:endParaRPr>
        </a:p>
      </dsp:txBody>
      <dsp:txXfrm>
        <a:off x="308428" y="202457"/>
        <a:ext cx="6072934" cy="405174"/>
      </dsp:txXfrm>
    </dsp:sp>
    <dsp:sp modelId="{E069FB9B-EC19-48E3-99BF-D08BDA58C00C}">
      <dsp:nvSpPr>
        <dsp:cNvPr id="0" name=""/>
        <dsp:cNvSpPr/>
      </dsp:nvSpPr>
      <dsp:spPr>
        <a:xfrm>
          <a:off x="55194" y="151810"/>
          <a:ext cx="506468" cy="506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77A234-FE44-402C-9ECD-E3E3EAA81A5C}">
      <dsp:nvSpPr>
        <dsp:cNvPr id="0" name=""/>
        <dsp:cNvSpPr/>
      </dsp:nvSpPr>
      <dsp:spPr>
        <a:xfrm>
          <a:off x="598765" y="810025"/>
          <a:ext cx="5782597" cy="405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1607" tIns="40640" rIns="40640" bIns="40640" numCol="1" spcCol="1270" anchor="ctr" anchorCtr="0">
          <a:noAutofit/>
        </a:bodyPr>
        <a:lstStyle/>
        <a:p>
          <a:pPr marL="0" lvl="0" indent="0" algn="l" defTabSz="711200">
            <a:lnSpc>
              <a:spcPct val="90000"/>
            </a:lnSpc>
            <a:spcBef>
              <a:spcPct val="0"/>
            </a:spcBef>
            <a:spcAft>
              <a:spcPct val="35000"/>
            </a:spcAft>
            <a:buNone/>
          </a:pPr>
          <a:r>
            <a:rPr lang="en-US" altLang="en-US" sz="1600" kern="1200" dirty="0">
              <a:latin typeface="Raleway Light" pitchFamily="2" charset="0"/>
            </a:rPr>
            <a:t>Conformal coating protection</a:t>
          </a:r>
          <a:endParaRPr lang="zh-CN" altLang="en-US" sz="1600" kern="1200" dirty="0">
            <a:latin typeface="Raleway Light" pitchFamily="2" charset="0"/>
          </a:endParaRPr>
        </a:p>
      </dsp:txBody>
      <dsp:txXfrm>
        <a:off x="598765" y="810025"/>
        <a:ext cx="5782597" cy="405174"/>
      </dsp:txXfrm>
    </dsp:sp>
    <dsp:sp modelId="{D197B2FE-3230-4D86-B5E5-A1FFB1ECC961}">
      <dsp:nvSpPr>
        <dsp:cNvPr id="0" name=""/>
        <dsp:cNvSpPr/>
      </dsp:nvSpPr>
      <dsp:spPr>
        <a:xfrm>
          <a:off x="345531" y="759378"/>
          <a:ext cx="506468" cy="506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9AD3C6-F707-49C0-9196-F552C33E116D}">
      <dsp:nvSpPr>
        <dsp:cNvPr id="0" name=""/>
        <dsp:cNvSpPr/>
      </dsp:nvSpPr>
      <dsp:spPr>
        <a:xfrm>
          <a:off x="687875" y="1417592"/>
          <a:ext cx="5693487" cy="405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1607" tIns="40640" rIns="40640" bIns="40640" numCol="1" spcCol="1270" anchor="ctr" anchorCtr="0">
          <a:noAutofit/>
        </a:bodyPr>
        <a:lstStyle/>
        <a:p>
          <a:pPr marL="0" lvl="0" indent="0" algn="l" defTabSz="711200">
            <a:lnSpc>
              <a:spcPct val="90000"/>
            </a:lnSpc>
            <a:spcBef>
              <a:spcPct val="0"/>
            </a:spcBef>
            <a:spcAft>
              <a:spcPct val="35000"/>
            </a:spcAft>
            <a:buNone/>
          </a:pPr>
          <a:r>
            <a:rPr lang="en-US" altLang="en-US" sz="1600" kern="1200" dirty="0">
              <a:latin typeface="Raleway Light" pitchFamily="2" charset="0"/>
            </a:rPr>
            <a:t>Rigorous</a:t>
          </a:r>
          <a:r>
            <a:rPr lang="en-US" altLang="en-US" sz="1600" kern="1200" dirty="0"/>
            <a:t> </a:t>
          </a:r>
          <a:r>
            <a:rPr lang="en-US" altLang="en-US" sz="1600" kern="1200" dirty="0">
              <a:latin typeface="Raleway Light" pitchFamily="2" charset="0"/>
            </a:rPr>
            <a:t>experimental</a:t>
          </a:r>
          <a:r>
            <a:rPr lang="en-US" altLang="en-US" sz="1600" kern="1200" dirty="0"/>
            <a:t> </a:t>
          </a:r>
          <a:r>
            <a:rPr lang="en-US" altLang="en-US" sz="1600" kern="1200" dirty="0">
              <a:latin typeface="Raleway Light" pitchFamily="2" charset="0"/>
            </a:rPr>
            <a:t>testing</a:t>
          </a:r>
          <a:endParaRPr lang="zh-CN" altLang="en-US" sz="1600" kern="1200" dirty="0">
            <a:latin typeface="Raleway Light" pitchFamily="2" charset="0"/>
          </a:endParaRPr>
        </a:p>
      </dsp:txBody>
      <dsp:txXfrm>
        <a:off x="687875" y="1417592"/>
        <a:ext cx="5693487" cy="405174"/>
      </dsp:txXfrm>
    </dsp:sp>
    <dsp:sp modelId="{3B54978A-1B25-48B4-9CE8-FBD16AADDE11}">
      <dsp:nvSpPr>
        <dsp:cNvPr id="0" name=""/>
        <dsp:cNvSpPr/>
      </dsp:nvSpPr>
      <dsp:spPr>
        <a:xfrm>
          <a:off x="434640" y="1366945"/>
          <a:ext cx="506468" cy="506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7941FE-AC46-401E-A660-CC7E497EAF88}">
      <dsp:nvSpPr>
        <dsp:cNvPr id="0" name=""/>
        <dsp:cNvSpPr/>
      </dsp:nvSpPr>
      <dsp:spPr>
        <a:xfrm>
          <a:off x="598765" y="2025160"/>
          <a:ext cx="5782597" cy="405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1607" tIns="40640" rIns="40640" bIns="40640" numCol="1" spcCol="1270" anchor="ctr" anchorCtr="0">
          <a:noAutofit/>
        </a:bodyPr>
        <a:lstStyle/>
        <a:p>
          <a:pPr marL="0" lvl="0" indent="0" algn="l" defTabSz="711200">
            <a:lnSpc>
              <a:spcPct val="90000"/>
            </a:lnSpc>
            <a:spcBef>
              <a:spcPct val="0"/>
            </a:spcBef>
            <a:spcAft>
              <a:spcPct val="35000"/>
            </a:spcAft>
            <a:buNone/>
          </a:pPr>
          <a:r>
            <a:rPr lang="en-US" altLang="en-US" sz="1600" kern="1200" dirty="0">
              <a:latin typeface="Raleway Light" pitchFamily="2" charset="0"/>
            </a:rPr>
            <a:t>Each servo and motor leaves the factory after aging</a:t>
          </a:r>
          <a:endParaRPr lang="zh-CN" altLang="en-US" sz="1600" kern="1200" dirty="0">
            <a:latin typeface="Raleway Light" pitchFamily="2" charset="0"/>
          </a:endParaRPr>
        </a:p>
      </dsp:txBody>
      <dsp:txXfrm>
        <a:off x="598765" y="2025160"/>
        <a:ext cx="5782597" cy="405174"/>
      </dsp:txXfrm>
    </dsp:sp>
    <dsp:sp modelId="{882E1454-548A-4CBF-8891-C71CD76BB1A3}">
      <dsp:nvSpPr>
        <dsp:cNvPr id="0" name=""/>
        <dsp:cNvSpPr/>
      </dsp:nvSpPr>
      <dsp:spPr>
        <a:xfrm>
          <a:off x="345531" y="1974513"/>
          <a:ext cx="506468" cy="506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492E86-93C8-43A8-9336-5D76462BB533}">
      <dsp:nvSpPr>
        <dsp:cNvPr id="0" name=""/>
        <dsp:cNvSpPr/>
      </dsp:nvSpPr>
      <dsp:spPr>
        <a:xfrm>
          <a:off x="308428" y="2632727"/>
          <a:ext cx="6072934" cy="405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1607" tIns="40640" rIns="40640" bIns="40640" numCol="1" spcCol="1270" anchor="ctr" anchorCtr="0">
          <a:noAutofit/>
        </a:bodyPr>
        <a:lstStyle/>
        <a:p>
          <a:pPr marL="0" lvl="0" indent="0" algn="l" defTabSz="711200">
            <a:lnSpc>
              <a:spcPct val="90000"/>
            </a:lnSpc>
            <a:spcBef>
              <a:spcPct val="0"/>
            </a:spcBef>
            <a:spcAft>
              <a:spcPct val="35000"/>
            </a:spcAft>
            <a:buNone/>
          </a:pPr>
          <a:r>
            <a:rPr lang="en-US" altLang="en-US" sz="1600" kern="1200" dirty="0">
              <a:latin typeface="Raleway Light" pitchFamily="2" charset="0"/>
            </a:rPr>
            <a:t>Perfect self detection and fault alarm</a:t>
          </a:r>
          <a:endParaRPr lang="zh-CN" altLang="en-US" sz="1600" kern="1200" dirty="0">
            <a:latin typeface="Raleway Light" pitchFamily="2" charset="0"/>
          </a:endParaRPr>
        </a:p>
      </dsp:txBody>
      <dsp:txXfrm>
        <a:off x="308428" y="2632727"/>
        <a:ext cx="6072934" cy="405174"/>
      </dsp:txXfrm>
    </dsp:sp>
    <dsp:sp modelId="{DCFE6CD9-BEED-432F-8F92-B27216BA7641}">
      <dsp:nvSpPr>
        <dsp:cNvPr id="0" name=""/>
        <dsp:cNvSpPr/>
      </dsp:nvSpPr>
      <dsp:spPr>
        <a:xfrm>
          <a:off x="55194" y="2582080"/>
          <a:ext cx="506468" cy="506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D31D2-EF58-4041-BBC3-B2D4FC068A48}">
      <dsp:nvSpPr>
        <dsp:cNvPr id="0" name=""/>
        <dsp:cNvSpPr/>
      </dsp:nvSpPr>
      <dsp:spPr>
        <a:xfrm>
          <a:off x="914126" y="60641"/>
          <a:ext cx="4310869" cy="8719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0582" tIns="76200" rIns="76200" bIns="76200" numCol="1" spcCol="1270" anchor="ctr" anchorCtr="0">
          <a:noAutofit/>
        </a:bodyPr>
        <a:lstStyle/>
        <a:p>
          <a:pPr marL="0" lvl="0" indent="0" algn="l" defTabSz="889000">
            <a:lnSpc>
              <a:spcPct val="90000"/>
            </a:lnSpc>
            <a:spcBef>
              <a:spcPct val="0"/>
            </a:spcBef>
            <a:spcAft>
              <a:spcPct val="35000"/>
            </a:spcAft>
            <a:buNone/>
          </a:pPr>
          <a:r>
            <a:rPr lang="en-US" altLang="en-US" sz="2000" kern="1200" dirty="0">
              <a:latin typeface="Raleway Light" pitchFamily="2" charset="0"/>
              <a:cs typeface="Arial" panose="020B0604020202020204" pitchFamily="34" charset="0"/>
            </a:rPr>
            <a:t>Set by pressing the key</a:t>
          </a:r>
          <a:endParaRPr lang="zh-CN" altLang="en-US" sz="2000" kern="1200" dirty="0">
            <a:latin typeface="Raleway Light" pitchFamily="2" charset="0"/>
            <a:cs typeface="Arial" panose="020B0604020202020204" pitchFamily="34" charset="0"/>
          </a:endParaRPr>
        </a:p>
      </dsp:txBody>
      <dsp:txXfrm>
        <a:off x="914126" y="60641"/>
        <a:ext cx="4310869" cy="871922"/>
      </dsp:txXfrm>
    </dsp:sp>
    <dsp:sp modelId="{0002CD57-5DF7-4D97-9399-1463CB039DA4}">
      <dsp:nvSpPr>
        <dsp:cNvPr id="0" name=""/>
        <dsp:cNvSpPr/>
      </dsp:nvSpPr>
      <dsp:spPr>
        <a:xfrm>
          <a:off x="203591" y="0"/>
          <a:ext cx="610345" cy="9155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D62741-6241-48C4-B276-B68659A3865B}">
      <dsp:nvSpPr>
        <dsp:cNvPr id="0" name=""/>
        <dsp:cNvSpPr/>
      </dsp:nvSpPr>
      <dsp:spPr>
        <a:xfrm>
          <a:off x="941470" y="1295998"/>
          <a:ext cx="3887435" cy="8719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0582" tIns="76200" rIns="76200" bIns="76200" numCol="1" spcCol="1270" anchor="ctr" anchorCtr="0">
          <a:noAutofit/>
        </a:bodyPr>
        <a:lstStyle/>
        <a:p>
          <a:pPr marL="0" lvl="0" indent="0" algn="l" defTabSz="889000">
            <a:lnSpc>
              <a:spcPct val="90000"/>
            </a:lnSpc>
            <a:spcBef>
              <a:spcPct val="0"/>
            </a:spcBef>
            <a:spcAft>
              <a:spcPct val="35000"/>
            </a:spcAft>
            <a:buNone/>
          </a:pPr>
          <a:r>
            <a:rPr lang="en-US" altLang="en-US" sz="2000" kern="1200" dirty="0">
              <a:solidFill>
                <a:prstClr val="black">
                  <a:hueOff val="0"/>
                  <a:satOff val="0"/>
                  <a:lumOff val="0"/>
                  <a:alphaOff val="0"/>
                </a:prstClr>
              </a:solidFill>
              <a:latin typeface="Raleway Light" pitchFamily="2" charset="0"/>
              <a:ea typeface="+mn-ea"/>
              <a:cs typeface="Arial" panose="020B0604020202020204" pitchFamily="34" charset="0"/>
            </a:rPr>
            <a:t>Set by servo software</a:t>
          </a:r>
          <a:endParaRPr lang="zh-CN" altLang="en-US" sz="2000" kern="1200" dirty="0">
            <a:solidFill>
              <a:prstClr val="black">
                <a:hueOff val="0"/>
                <a:satOff val="0"/>
                <a:lumOff val="0"/>
                <a:alphaOff val="0"/>
              </a:prstClr>
            </a:solidFill>
            <a:latin typeface="Raleway Light" pitchFamily="2" charset="0"/>
            <a:ea typeface="+mn-ea"/>
            <a:cs typeface="Arial" panose="020B0604020202020204" pitchFamily="34" charset="0"/>
          </a:endParaRPr>
        </a:p>
      </dsp:txBody>
      <dsp:txXfrm>
        <a:off x="941470" y="1295998"/>
        <a:ext cx="3887435" cy="871922"/>
      </dsp:txXfrm>
    </dsp:sp>
    <dsp:sp modelId="{79DEC097-2062-4390-87EC-1867CD038EDA}">
      <dsp:nvSpPr>
        <dsp:cNvPr id="0" name=""/>
        <dsp:cNvSpPr/>
      </dsp:nvSpPr>
      <dsp:spPr>
        <a:xfrm>
          <a:off x="272877" y="1295993"/>
          <a:ext cx="610345" cy="91551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023DFE-1FE8-4219-94CF-71FB7DB748BB}">
      <dsp:nvSpPr>
        <dsp:cNvPr id="0" name=""/>
        <dsp:cNvSpPr/>
      </dsp:nvSpPr>
      <dsp:spPr>
        <a:xfrm>
          <a:off x="920934" y="2396511"/>
          <a:ext cx="4730508" cy="8719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0582" tIns="76200" rIns="76200" bIns="76200" numCol="1" spcCol="1270" anchor="ctr" anchorCtr="0">
          <a:noAutofit/>
        </a:bodyPr>
        <a:lstStyle/>
        <a:p>
          <a:pPr marL="0" lvl="0" indent="0" algn="l" defTabSz="1066800">
            <a:lnSpc>
              <a:spcPct val="90000"/>
            </a:lnSpc>
            <a:spcBef>
              <a:spcPct val="0"/>
            </a:spcBef>
            <a:spcAft>
              <a:spcPct val="35000"/>
            </a:spcAft>
            <a:buNone/>
          </a:pPr>
          <a:r>
            <a:rPr lang="en-US" altLang="zh-CN" sz="2000" kern="1200" dirty="0">
              <a:solidFill>
                <a:prstClr val="black">
                  <a:hueOff val="0"/>
                  <a:satOff val="0"/>
                  <a:lumOff val="0"/>
                  <a:alphaOff val="0"/>
                </a:prstClr>
              </a:solidFill>
              <a:latin typeface="Raleway Light" pitchFamily="2" charset="0"/>
              <a:ea typeface="+mn-ea"/>
              <a:cs typeface="Arial" panose="020B0604020202020204" pitchFamily="34" charset="0"/>
            </a:rPr>
            <a:t>Set by RS485 communication</a:t>
          </a:r>
          <a:endParaRPr lang="zh-CN" altLang="en-US" sz="2000" kern="1200" dirty="0">
            <a:solidFill>
              <a:prstClr val="black">
                <a:hueOff val="0"/>
                <a:satOff val="0"/>
                <a:lumOff val="0"/>
                <a:alphaOff val="0"/>
              </a:prstClr>
            </a:solidFill>
            <a:latin typeface="Raleway Light" pitchFamily="2" charset="0"/>
            <a:ea typeface="+mn-ea"/>
            <a:cs typeface="Arial" panose="020B0604020202020204" pitchFamily="34" charset="0"/>
          </a:endParaRPr>
        </a:p>
      </dsp:txBody>
      <dsp:txXfrm>
        <a:off x="920934" y="2396511"/>
        <a:ext cx="4730508" cy="871922"/>
      </dsp:txXfrm>
    </dsp:sp>
    <dsp:sp modelId="{D9D4EA33-6685-4E2D-BF15-82884F05B7C7}">
      <dsp:nvSpPr>
        <dsp:cNvPr id="0" name=""/>
        <dsp:cNvSpPr/>
      </dsp:nvSpPr>
      <dsp:spPr>
        <a:xfrm>
          <a:off x="272877" y="2382257"/>
          <a:ext cx="610345" cy="91551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t>Thanks for watching the video</a:t>
            </a:r>
            <a:r>
              <a:rPr lang="en-US" altLang="zh-CN" dirty="0"/>
              <a:t>. T</a:t>
            </a:r>
            <a:r>
              <a:rPr lang="zh-CN" altLang="en-US" dirty="0"/>
              <a:t>oday we are going to introduce the </a:t>
            </a:r>
            <a:r>
              <a:rPr lang="en-US" altLang="zh-CN" dirty="0"/>
              <a:t>recent release of </a:t>
            </a:r>
            <a:r>
              <a:rPr lang="zh-CN" altLang="en-US" dirty="0"/>
              <a:t> VD2 servo</a:t>
            </a:r>
            <a:r>
              <a:rPr lang="en-US" altLang="zh-CN" dirty="0"/>
              <a:t>.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In addition to speed, another important parameter is accuracy. VD2 supports maximum 32-bit encoder, and there are approximately 8.38 million pulses per revolution, so the positioning accuracy is very high. The encoder not only affects the positioning accuracy, but also affects other performances. In a small range, the high-speed DSP can quickly recognize whether the motor's rotation trend is faster or slower, which shows higher sensitivity of the servo, and stronger rigidity of the servo.</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Reliability is the essence of industrial automation. In order to ensure the reliability of our servo, First, we use components from well-known brands.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Second, in the production process, such as the production of boards, we have strict con-formal coating, and thirdly,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Third, we have strict tests,</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The picture in the upper left is the picture of our board test, and each board has been strictly tested.</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The following picture is our factory test of the whole machine. The servo can only pass the factory test after running it on this whole system.</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The picture on the right shows high temperature aging. All servos must be running in a high temperature environment for more than 4 hours.</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In addition, our servo is equipped with self-checking and fault alarm functions. When there is a problem, the servo can stop immediately to avoid the expansion of the fault.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Below we introduce the commands of our servo characteristics,</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The first one is the multi-step speed command function. Our servo can have 8 built-in different speeds. Through the DI input on the servo, we can control the specific running speed.</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The following figure shows that we can accurately control different speeds through internal commands.</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The typical application of this commands is the application of cream extruder.</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Similar to multi-stage speed command, servo DI control and start displacement</a:t>
            </a:r>
            <a:endParaRPr lang="en-US" altLang="zh-CN" dirty="0"/>
          </a:p>
          <a:p>
            <a:r>
              <a:rPr lang="en-US" altLang="zh-CN" dirty="0"/>
              <a:t>We can see this example. After I control and drive the displacement of the bow and arrow through DI in different stations, I can realize the first displacement station to the second station, the third station, to the fourth station, and finally return. To the origin of the first station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When we need to use a lot of input IO ports and DI for the servo, too many wiring causes inconvenience. </a:t>
            </a:r>
            <a:endParaRPr lang="en-US" altLang="zh-CN" dirty="0"/>
          </a:p>
          <a:p>
            <a:pPr algn="l"/>
            <a:r>
              <a:rPr lang="en-US" altLang="zh-CN" dirty="0"/>
              <a:t>In order to reduce wiring or when the number of PLC output points is not enough, It can be used to change the function. this function is to control and realize the virtual DI input through the 485 bus, which is convenient for on-site wiring. A typical example is a tapping machine. </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A torque reaching threshold is set internally in the servo. When the torque is reached, there will be a valid DO output to notify the PLC that the torque has arrived.</a:t>
            </a:r>
            <a:endParaRPr lang="en-US" altLang="zh-CN" dirty="0"/>
          </a:p>
          <a:p>
            <a:pPr algn="l"/>
            <a:r>
              <a:rPr lang="en-US" altLang="zh-CN" dirty="0"/>
              <a:t>A typical case is a packaging machine. The knife of the packaging machine is constantly moving. When the material is accidentally cut due to abnormalities, the servo torque will increase. The PLC will be told through the output IO that the PLC will immediately request the cutter to return to avoid damage. .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When on site, many machines make less than two revolutions, or there is no computer on site, there is no way to identify the load inertia when the host computer, or the load inertia ratio is consistent……</a:t>
            </a:r>
            <a:endParaRPr lang="en-US" altLang="zh-CN" dirty="0"/>
          </a:p>
          <a:p>
            <a:pPr algn="l"/>
            <a:endParaRPr lang="en-US" altLang="zh-CN" dirty="0"/>
          </a:p>
          <a:p>
            <a:pPr algn="l"/>
            <a:r>
              <a:rPr lang="en-US" altLang="zh-CN" dirty="0"/>
              <a:t>However, it is necessary to know the current load inertia, so there is a tool for load inertia identification. As long as the PLC inputs acceleration and deceleration pulses to the servo, the advantage of the servo dual-core CPU can quickly calculate the load inertia ratio. Finally, it is displayed in the monitoring quantity U0-16. The value of the inertia ratio can be read out by pressing the key or communication. When the inertia ratio is found to be relatively stable, it can also be displayed in the parameters.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U0-12 is mainly when the PLC sends pulses to the servo, the pulses may be inconsistent, or the PLC sends pulses, </a:t>
            </a:r>
            <a:endParaRPr lang="en-US" altLang="zh-CN" dirty="0"/>
          </a:p>
          <a:p>
            <a:pPr algn="l"/>
            <a:r>
              <a:rPr lang="en-US" altLang="zh-CN" dirty="0"/>
              <a:t>the servo does not rotate, or the pulse line has interference problems, by observing the frequency of the servo pulse input and the frequency sent by the PLC. It is not consistent, and it is easy to troubleshoot problems on the spot.</a:t>
            </a:r>
            <a:endParaRPr lang="en-US" altLang="zh-CN" dirty="0"/>
          </a:p>
          <a:p>
            <a:pPr algn="l"/>
            <a:r>
              <a:rPr lang="en-US" altLang="zh-CN" dirty="0"/>
              <a:t>U-33 and 34 can judge the load of the motor, whether there is overload, whether the output power is too large or too small, and whether the selection of the motor is correct. </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sym typeface="+mn-ea"/>
              </a:rPr>
              <a:t>This is the fault information browsing, U1 is the fault code. </a:t>
            </a:r>
            <a:r>
              <a:rPr lang="en-US" altLang="zh-CN" dirty="0">
                <a:latin typeface="Raleway Light" pitchFamily="2" charset="0"/>
                <a:ea typeface="+mj-ea"/>
                <a:cs typeface="Arial" panose="020B0604020202020204" pitchFamily="34" charset="0"/>
                <a:sym typeface="+mn-ea"/>
              </a:rPr>
              <a:t>In case of failure, the state of failure time will be played automatically. You can hold down the "M" and "Shift" buttons, the drive will display the fault code and information of the last failure. Engineers can judge the problem based on the information.</a:t>
            </a:r>
            <a:endParaRPr lang="en-US" altLang="zh-CN" dirty="0">
              <a:latin typeface="Raleway Light" pitchFamily="2" charset="0"/>
              <a:ea typeface="+mj-ea"/>
              <a:cs typeface="Arial" panose="020B0604020202020204" pitchFamily="34" charset="0"/>
              <a:sym typeface="+mn-ea"/>
            </a:endParaRPr>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This is the Servo software, you can set parameters in the software, monitor the running status of the servo, debug, view waveforms, and query faults. When you click on a parameter, there will be a description of the parameter below. When you double-click the parameter, you can set it.</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history and development plan of WECON Servo.</a:t>
            </a:r>
            <a:endParaRPr lang="en-US" altLang="zh-CN" dirty="0"/>
          </a:p>
          <a:p>
            <a:endParaRPr lang="en-US" altLang="zh-CN" dirty="0"/>
          </a:p>
          <a:p>
            <a:r>
              <a:rPr lang="en-US" altLang="zh-CN" dirty="0"/>
              <a:t>The first generation of servo VD1 was born in 2019, only 400watt and 750watt, using a single-core DSP plus 2500 lines of optical encoder, according to feedback from after-sales, although performance is as good as top brand in critical situation, but good</a:t>
            </a:r>
            <a:endParaRPr lang="en-US" altLang="zh-CN" dirty="0"/>
          </a:p>
          <a:p>
            <a:r>
              <a:rPr lang="en-US" altLang="zh-CN" dirty="0"/>
              <a:t>reliability gains the reputation for further VD2 development</a:t>
            </a:r>
            <a:endParaRPr lang="en-US" altLang="zh-CN" dirty="0"/>
          </a:p>
          <a:p>
            <a:endParaRPr lang="en-US" altLang="zh-CN" dirty="0"/>
          </a:p>
          <a:p>
            <a:r>
              <a:rPr lang="en-US" altLang="zh-CN" dirty="0"/>
              <a:t>In 2020, we launched the VD2 series of servos with new models added from 1000watt to 2300watt. Same 2500 lines of optical encoder, but the CPU has been upgraded to dual-core DSP and FPGA</a:t>
            </a:r>
            <a:endParaRPr lang="en-US" altLang="zh-CN" dirty="0"/>
          </a:p>
          <a:p>
            <a:endParaRPr lang="en-US" altLang="zh-CN" dirty="0"/>
          </a:p>
          <a:p>
            <a:r>
              <a:rPr lang="en-US" altLang="zh-CN" dirty="0"/>
              <a:t>After that, absolute encoder of VD2 servo was introduced, which supports absolute encoders ranging from 17bits to 23 bits, and the model also covers 200watt to 700watt.</a:t>
            </a:r>
            <a:endParaRPr lang="en-US" altLang="zh-CN" dirty="0"/>
          </a:p>
          <a:p>
            <a:endParaRPr lang="en-US" altLang="zh-CN" dirty="0"/>
          </a:p>
          <a:p>
            <a:r>
              <a:rPr lang="en-US" altLang="zh-CN" dirty="0"/>
              <a:t>In fourth quarter in 2021, an economical version of servo VD2F will be launched. On the basis of VD2, some uncommon functions such as analog input and position feedback will be removed to make it competitor in the market.</a:t>
            </a:r>
            <a:endParaRPr lang="en-US" altLang="zh-CN" dirty="0"/>
          </a:p>
          <a:p>
            <a:endParaRPr lang="en-US" altLang="zh-CN" dirty="0"/>
          </a:p>
          <a:p>
            <a:r>
              <a:rPr lang="en-US" altLang="zh-CN" dirty="0"/>
              <a:t>Also in fourth quarter of 2021, the high-performance servos VE is available for testing which  supports </a:t>
            </a:r>
            <a:r>
              <a:rPr lang="en-US" altLang="zh-CN" dirty="0" err="1"/>
              <a:t>EtherCAT</a:t>
            </a:r>
            <a:r>
              <a:rPr lang="en-US" altLang="zh-CN" dirty="0"/>
              <a:t> communication. Definitely, it must be more power hardware platform. </a:t>
            </a: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t>After batch use</a:t>
            </a:r>
            <a:r>
              <a:rPr lang="en-US" altLang="zh-CN" dirty="0"/>
              <a:t>, you can batch import or export parameters. The software support </a:t>
            </a:r>
            <a:r>
              <a:rPr lang="en-US" altLang="zh-CN" dirty="0">
                <a:solidFill>
                  <a:schemeClr val="bg1"/>
                </a:solidFill>
                <a:latin typeface="Raleway Light" pitchFamily="2" charset="0"/>
                <a:ea typeface="黑体" panose="02010609060101010101" charset="-122"/>
                <a:cs typeface="Arial" panose="020B0604020202020204" pitchFamily="34" charset="0"/>
                <a:sym typeface="+mn-ea"/>
              </a:rPr>
              <a:t>Batch modify parameters, saved and backed up the parameters separately; One-click Import, one-click download; Improve the efficiency of parameter configuration. This makes it easier for engineers to debug multiple devices.</a:t>
            </a:r>
            <a:endParaRPr lang="en-US" altLang="zh-CN" dirty="0">
              <a:solidFill>
                <a:schemeClr val="bg1"/>
              </a:solidFill>
              <a:latin typeface="Raleway Light" pitchFamily="2" charset="0"/>
              <a:ea typeface="黑体" panose="02010609060101010101" charset="-122"/>
              <a:cs typeface="Arial" panose="020B0604020202020204" pitchFamily="34" charset="0"/>
              <a:sym typeface="+mn-ea"/>
            </a:endParaRPr>
          </a:p>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We have </a:t>
            </a:r>
            <a:r>
              <a:rPr lang="en-US" altLang="zh-CN" dirty="0">
                <a:latin typeface="Raleway Light" pitchFamily="2" charset="0"/>
                <a:ea typeface="黑体" panose="02010609060101010101" charset="-122"/>
                <a:cs typeface="Arial" panose="020B0604020202020204" pitchFamily="34" charset="0"/>
                <a:sym typeface="+mn-ea"/>
              </a:rPr>
              <a:t>4-channel real time oscilloscope, it support recording function, convenient for remote debugging; Support up to 10 seconds waveform recording; Support capture, easy to view waveform; Support the capture of original waveform data, accurately restore the dynamic details of the scene. When the customer has a problem, the waveform can be sent to the engineer to judge the on-site situation.</a:t>
            </a:r>
            <a:endParaRPr lang="en-US" altLang="zh-CN" dirty="0">
              <a:latin typeface="Raleway Light" pitchFamily="2" charset="0"/>
              <a:ea typeface="黑体" panose="02010609060101010101" charset="-122"/>
              <a:cs typeface="Arial" panose="020B0604020202020204" pitchFamily="34" charset="0"/>
              <a:sym typeface="+mn-ea"/>
            </a:endParaRPr>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In this video, you can see how to using </a:t>
            </a:r>
            <a:r>
              <a:rPr lang="en-US" altLang="zh-CN" dirty="0">
                <a:latin typeface="黑体" panose="02010609060101010101" charset="-122"/>
                <a:ea typeface="黑体" panose="02010609060101010101" charset="-122"/>
                <a:sym typeface="+mn-ea"/>
              </a:rPr>
              <a:t>real time oscilloscope to adjust parameters. You can recording a 10 </a:t>
            </a:r>
            <a:r>
              <a:rPr lang="en-US" altLang="zh-CN" dirty="0">
                <a:latin typeface="Raleway Light" pitchFamily="2" charset="0"/>
                <a:ea typeface="黑体" panose="02010609060101010101" charset="-122"/>
                <a:cs typeface="Arial" panose="020B0604020202020204" pitchFamily="34" charset="0"/>
                <a:sym typeface="+mn-ea"/>
              </a:rPr>
              <a:t>seconds waveform to analysis. </a:t>
            </a:r>
            <a:r>
              <a:rPr lang="en-US" altLang="zh-CN" dirty="0">
                <a:latin typeface="黑体" panose="02010609060101010101" charset="-122"/>
                <a:ea typeface="黑体" panose="02010609060101010101" charset="-122"/>
                <a:sym typeface="+mn-ea"/>
              </a:rPr>
              <a:t>Usually we can according to the changes in the waveform to make timely adjustments. </a:t>
            </a:r>
            <a:endParaRPr lang="en-US" altLang="zh-CN" dirty="0">
              <a:latin typeface="Raleway Light" pitchFamily="2" charset="0"/>
              <a:ea typeface="黑体" panose="02010609060101010101" charset="-122"/>
              <a:cs typeface="Arial" panose="020B0604020202020204" pitchFamily="34" charset="0"/>
              <a:sym typeface="+mn-ea"/>
            </a:endParaRPr>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servo parameters are not adjusted properly ,it's like a car running at a high speed use first gear.</a:t>
            </a:r>
            <a:endParaRPr lang="en-US" altLang="zh-CN" dirty="0"/>
          </a:p>
          <a:p>
            <a:r>
              <a:rPr lang="en-US" altLang="zh-CN" dirty="0"/>
              <a:t>PID Parameter Tuning.</a:t>
            </a:r>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What if they are not experienced engineers? </a:t>
            </a:r>
            <a:r>
              <a:rPr lang="en-US" altLang="zh-CN" dirty="0" err="1"/>
              <a:t>Wecon</a:t>
            </a:r>
            <a:r>
              <a:rPr lang="en-US" altLang="zh-CN" dirty="0"/>
              <a:t> servo software provide easy solution, it help engineer to set parameters. </a:t>
            </a:r>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video is show self-tuning progress. After the parameter self-tuning, the waveform is displayed normally</a:t>
            </a:r>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We have three ways to </a:t>
            </a:r>
            <a:r>
              <a:rPr lang="en-US" altLang="zh-CN" sz="1400" dirty="0">
                <a:latin typeface="Raleway Light" pitchFamily="2" charset="0"/>
                <a:ea typeface="黑体" panose="02010609060101010101" charset="-122"/>
                <a:cs typeface="Arial" panose="020B0604020202020204" pitchFamily="34" charset="0"/>
              </a:rPr>
              <a:t>configure servo parameters. The key, software and HMI. It can easily implement one key configuration.</a:t>
            </a:r>
            <a:endParaRPr lang="zh-CN" altLang="en-US" sz="1400" dirty="0">
              <a:latin typeface="Raleway Light" pitchFamily="2" charset="0"/>
              <a:ea typeface="黑体" panose="02010609060101010101" charset="-122"/>
              <a:cs typeface="Arial" panose="020B0604020202020204" pitchFamily="34" charset="0"/>
            </a:endParaRPr>
          </a:p>
          <a:p>
            <a:endParaRPr lang="en-US" altLang="zh-CN"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VD2 Servo &amp; Motor model selection</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servo driver’s naming rules</a:t>
            </a:r>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This is </a:t>
            </a:r>
            <a:r>
              <a:rPr lang="en-US" altLang="zh-CN" sz="1400" dirty="0">
                <a:solidFill>
                  <a:schemeClr val="tx1"/>
                </a:solidFill>
                <a:latin typeface="黑体" panose="02010609060101010101" charset="-122"/>
                <a:ea typeface="黑体" panose="02010609060101010101" charset="-122"/>
                <a:sym typeface="Arial" panose="020B0604020202020204" pitchFamily="34" charset="0"/>
              </a:rPr>
              <a:t>VD2 Servo and Motor Product Line-up…</a:t>
            </a:r>
            <a:endParaRPr lang="zh-CN" altLang="en-US" sz="1400" dirty="0">
              <a:solidFill>
                <a:schemeClr val="tx1"/>
              </a:solidFill>
              <a:latin typeface="黑体" panose="02010609060101010101" charset="-122"/>
              <a:ea typeface="黑体" panose="02010609060101010101" charset="-122"/>
              <a:sym typeface="Arial" panose="020B060402020202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I going to introduce VD2 series of servo in details, VD2 has the same gray color scheme as VD1. There are two appearance, A type is smaller size for 200watt to 750watt only. B type is bigger for 1000watt to 2300watt.</a:t>
            </a:r>
            <a:endParaRPr lang="en-US" altLang="zh-CN" dirty="0"/>
          </a:p>
          <a:p>
            <a:endParaRPr lang="en-US" altLang="zh-CN" dirty="0"/>
          </a:p>
          <a:p>
            <a:r>
              <a:rPr lang="en-US" altLang="zh-CN" dirty="0"/>
              <a:t>Here are some brief characteristic of VD2 </a:t>
            </a:r>
            <a:endParaRPr lang="en-US" altLang="zh-CN" dirty="0"/>
          </a:p>
          <a:p>
            <a:endParaRPr lang="en-US" altLang="zh-CN" dirty="0"/>
          </a:p>
          <a:p>
            <a:r>
              <a:rPr lang="en-US" altLang="zh-CN" dirty="0"/>
              <a:t>With dual-core hardware scheme, 4 times faster in response speed than VD1. Absolute and incremental encoders are available for choices</a:t>
            </a: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you for your watching. Bye </a:t>
            </a:r>
            <a:r>
              <a:rPr lang="en-US" altLang="zh-CN" dirty="0" err="1"/>
              <a:t>Bye</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Here is picture of motor of VD2, for 750 watt, 80 flange.</a:t>
            </a: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800" baseline="0" dirty="0"/>
              <a:t>Let's make a comparison. The motor at the top of the picture is a VD1 750watt, 80 flange motor, and the bottom is a VD2 750watt, 80 flange motor. The upper part is about 15cm, and the lower part is less than 10cm. The size is much shorter.</a:t>
            </a:r>
            <a:endParaRPr lang="zh-CN" altLang="en-US" sz="800" baseline="0" dirty="0"/>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In this photo, the left is the 750watt, 80 flanged servo motor of a famous brand, and the right is the 750watt, 80 flanged motor of WECON's VD2. WECON has achieved the smallest motor of its class on the market.</a:t>
            </a:r>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talk about the main characteristics of the VD2 motor:</a:t>
            </a:r>
            <a:endParaRPr lang="en-US" altLang="zh-CN" dirty="0"/>
          </a:p>
          <a:p>
            <a:r>
              <a:rPr lang="en-US" altLang="zh-CN" dirty="0"/>
              <a:t>The VD2 motor uses the third-generation 5-pole motor. The motor body and flange are integrated design, which is better protected, and more importantly, its heat dissipation effect will be better…….</a:t>
            </a:r>
            <a:endParaRPr lang="en-US" altLang="zh-CN" dirty="0"/>
          </a:p>
          <a:p>
            <a:endParaRPr lang="en-US" altLang="zh-CN" dirty="0"/>
          </a:p>
          <a:p>
            <a:r>
              <a:rPr lang="en-US" altLang="zh-CN" dirty="0"/>
              <a:t>We know that the inside of the motor uses a coil of enameled wire to generate a rotating magnetic field to push the magnetic rod inside the rotor to rotate. But the enameled wire will definitely generate heat, and the heat dissipation is related to the volume of the motor housing. The VD2 motor is shorter than the VD1 motor. How to ensure the heat dissipation effect? It is the one-piece design that conducts heat to the flange, and then conducts the heat to the machine through the mechanical structure. According to our actual test, under the same conditions, the temperature rise of the VD2 motor will not be worse than that of the VD1…….</a:t>
            </a:r>
            <a:endParaRPr lang="en-US" altLang="zh-CN" dirty="0"/>
          </a:p>
          <a:p>
            <a:endParaRPr lang="en-US" altLang="zh-CN" dirty="0"/>
          </a:p>
          <a:p>
            <a:r>
              <a:rPr lang="en-US" altLang="zh-CN" dirty="0"/>
              <a:t>In addition, VD2 also uses a split encoder behind the motor, so the length of the VD2 motor is shortened.</a:t>
            </a:r>
            <a:endParaRPr lang="en-US" altLang="zh-CN" dirty="0"/>
          </a:p>
          <a:p>
            <a:r>
              <a:rPr lang="en-US" altLang="zh-CN" dirty="0"/>
              <a:t>Among the components of the motor, the magnetic rod and the bearing account for a large cost. However, among various products, these two are also the parts that are most likely to be cut corners. It is difficult for customers to find problems in early applications. Only when the bearings are worn to a certain degree and the magnetic rods begin to demagnetize, the problems will appear………..</a:t>
            </a:r>
            <a:endParaRPr lang="en-US" altLang="zh-CN" dirty="0"/>
          </a:p>
          <a:p>
            <a:endParaRPr lang="en-US" altLang="zh-CN" dirty="0"/>
          </a:p>
          <a:p>
            <a:r>
              <a:rPr lang="en-US" altLang="zh-CN" dirty="0"/>
              <a:t>The VD2 motor uses TPI bearings from Taiwan, China, and enjoys a high reputation in the industry. The magnetic rod uses the N38SH standard, but some products use N38H. N38H has a temperature resistance of 120 degrees Celsius, and N38SH has a temperature resistance of 150 degrees Celsius. The slight difference in the standard is a huge gap for the product. In addition, our enameled wire uses H-level (180 degrees Celsius) high temperature enameled wire. In order to ensure the quality of the motor, we use better materials.</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introducing the motor, let's look at the characteristics of the VD2 servo drive .The most important characteristic of a servo drive is fast. How to make the servo drive faster? The WECON VD1 series servo has selected the DSP CPU+FPGA solution. We know that most other brands of servo products do not use DSP processors, but use relatively inexpensive ARM processors, such as ARM M0/M3/M4. The main strength of DSP is digital signal processing. For example, sound processing, image processing, and signal processing must use DSP for high algorithm requirements. This is widely used in the military, aerospace, and aviation fields. There are high-speed current loops, PIDs, and various filtering algorithms in WECON servo. </a:t>
            </a:r>
            <a:endParaRPr lang="en-US" altLang="zh-CN" dirty="0"/>
          </a:p>
          <a:p>
            <a:r>
              <a:rPr lang="en-US" altLang="zh-CN" dirty="0"/>
              <a:t>These are the strengths of DSP CPUs. Therefore, the VD2 series of servo drives not only still use the DSP CPU solution, but also use the dual DSP CPU, plus 2 additional accelerators, as well as FPGA as an auxiliary.</a:t>
            </a:r>
            <a:endParaRPr lang="en-US" altLang="zh-CN" dirty="0"/>
          </a:p>
          <a:p>
            <a:endParaRPr lang="en-US" altLang="zh-CN" dirty="0"/>
          </a:p>
          <a:p>
            <a:r>
              <a:rPr lang="en-US" altLang="zh-CN" dirty="0"/>
              <a:t>Through calculation, the VD2 current loop speed is increased to 5K, which is 4 times as VD1, which makes VD2 to calculate faster, respond faster, and control with more accuracy."</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In addition to fast calculations, we also sample fast. Our VD1 series has only one internal ADC. We use serial sampling. U-phase current, V-phase current, and bus voltage are sampled in turn through the same ADC, so sampling output is slow, and the current has to be output in next cycle. But our VD2 series has sufficient ADC, so U-phase, V-phase, and bus voltage can be sampled at the same time, plus high DSP processing, can achieve a single-cycle current output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cxnSp>
        <p:nvCxnSpPr>
          <p:cNvPr id="19" name="直接连接符 18"/>
          <p:cNvCxnSpPr/>
          <p:nvPr userDrawn="1"/>
        </p:nvCxnSpPr>
        <p:spPr>
          <a:xfrm flipV="1">
            <a:off x="1275150" y="906330"/>
            <a:ext cx="11052321" cy="1"/>
          </a:xfrm>
          <a:prstGeom prst="line">
            <a:avLst/>
          </a:prstGeom>
          <a:ln w="15875" cmpd="sng">
            <a:solidFill>
              <a:srgbClr val="18B29D"/>
            </a:solidFill>
          </a:ln>
          <a:effectLst/>
        </p:spPr>
        <p:style>
          <a:lnRef idx="2">
            <a:schemeClr val="accent1"/>
          </a:lnRef>
          <a:fillRef idx="0">
            <a:schemeClr val="accent1"/>
          </a:fillRef>
          <a:effectRef idx="1">
            <a:schemeClr val="accent1"/>
          </a:effectRef>
          <a:fontRef idx="minor">
            <a:schemeClr val="tx1"/>
          </a:fontRef>
        </p:style>
      </p:cxnSp>
      <p:grpSp>
        <p:nvGrpSpPr>
          <p:cNvPr id="20" name="组合 19"/>
          <p:cNvGrpSpPr/>
          <p:nvPr userDrawn="1"/>
        </p:nvGrpSpPr>
        <p:grpSpPr>
          <a:xfrm>
            <a:off x="556279" y="349355"/>
            <a:ext cx="556875" cy="556844"/>
            <a:chOff x="406574" y="236732"/>
            <a:chExt cx="612048" cy="593261"/>
          </a:xfrm>
        </p:grpSpPr>
        <p:sp>
          <p:nvSpPr>
            <p:cNvPr id="21" name="矩形 20"/>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2" name="矩形 21"/>
            <p:cNvSpPr/>
            <p:nvPr userDrawn="1"/>
          </p:nvSpPr>
          <p:spPr>
            <a:xfrm>
              <a:off x="694606" y="512239"/>
              <a:ext cx="324016" cy="317754"/>
            </a:xfrm>
            <a:prstGeom prst="rect">
              <a:avLst/>
            </a:prstGeom>
            <a:solidFill>
              <a:srgbClr val="18B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22" presetClass="entr" presetSubtype="8" fill="hold"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AD87B8-9A4B-45E2-BBE5-FB86ADE287A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AAA611-6692-4583-86AB-5AB9B972BD46}" type="slidenum">
              <a:rPr lang="zh-CN" altLang="en-US" smtClean="0"/>
            </a:fld>
            <a:endParaRPr lang="zh-CN" altLang="en-US"/>
          </a:p>
        </p:txBody>
      </p:sp>
      <p:cxnSp>
        <p:nvCxnSpPr>
          <p:cNvPr id="19" name="直接连接符 18"/>
          <p:cNvCxnSpPr/>
          <p:nvPr userDrawn="1"/>
        </p:nvCxnSpPr>
        <p:spPr>
          <a:xfrm flipV="1">
            <a:off x="1275150" y="906330"/>
            <a:ext cx="11052321" cy="1"/>
          </a:xfrm>
          <a:prstGeom prst="line">
            <a:avLst/>
          </a:prstGeom>
          <a:ln w="15875" cmpd="sng">
            <a:solidFill>
              <a:srgbClr val="18B29D"/>
            </a:solidFill>
          </a:ln>
          <a:effectLst/>
        </p:spPr>
        <p:style>
          <a:lnRef idx="2">
            <a:schemeClr val="accent1"/>
          </a:lnRef>
          <a:fillRef idx="0">
            <a:schemeClr val="accent1"/>
          </a:fillRef>
          <a:effectRef idx="1">
            <a:schemeClr val="accent1"/>
          </a:effectRef>
          <a:fontRef idx="minor">
            <a:schemeClr val="tx1"/>
          </a:fontRef>
        </p:style>
      </p:cxnSp>
      <p:grpSp>
        <p:nvGrpSpPr>
          <p:cNvPr id="20" name="组合 19"/>
          <p:cNvGrpSpPr/>
          <p:nvPr userDrawn="1"/>
        </p:nvGrpSpPr>
        <p:grpSpPr>
          <a:xfrm>
            <a:off x="556279" y="349355"/>
            <a:ext cx="556875" cy="556844"/>
            <a:chOff x="406574" y="236732"/>
            <a:chExt cx="612048" cy="593261"/>
          </a:xfrm>
        </p:grpSpPr>
        <p:sp>
          <p:nvSpPr>
            <p:cNvPr id="21" name="矩形 20"/>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2" name="矩形 21"/>
            <p:cNvSpPr/>
            <p:nvPr userDrawn="1"/>
          </p:nvSpPr>
          <p:spPr>
            <a:xfrm>
              <a:off x="694606" y="512239"/>
              <a:ext cx="324016" cy="317754"/>
            </a:xfrm>
            <a:prstGeom prst="rect">
              <a:avLst/>
            </a:prstGeom>
            <a:solidFill>
              <a:srgbClr val="18B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6721" y="289017"/>
            <a:ext cx="219075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22" presetClass="entr" presetSubtype="8" fill="hold"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cxnSp>
        <p:nvCxnSpPr>
          <p:cNvPr id="19" name="直接连接符 18"/>
          <p:cNvCxnSpPr/>
          <p:nvPr userDrawn="1"/>
        </p:nvCxnSpPr>
        <p:spPr>
          <a:xfrm flipV="1">
            <a:off x="1275150" y="906330"/>
            <a:ext cx="11052321" cy="1"/>
          </a:xfrm>
          <a:prstGeom prst="line">
            <a:avLst/>
          </a:prstGeom>
          <a:ln w="15875" cmpd="sng">
            <a:solidFill>
              <a:srgbClr val="18B29D"/>
            </a:solidFill>
          </a:ln>
          <a:effectLst/>
        </p:spPr>
        <p:style>
          <a:lnRef idx="2">
            <a:schemeClr val="accent1"/>
          </a:lnRef>
          <a:fillRef idx="0">
            <a:schemeClr val="accent1"/>
          </a:fillRef>
          <a:effectRef idx="1">
            <a:schemeClr val="accent1"/>
          </a:effectRef>
          <a:fontRef idx="minor">
            <a:schemeClr val="tx1"/>
          </a:fontRef>
        </p:style>
      </p:cxnSp>
      <p:grpSp>
        <p:nvGrpSpPr>
          <p:cNvPr id="20" name="组合 19"/>
          <p:cNvGrpSpPr/>
          <p:nvPr userDrawn="1"/>
        </p:nvGrpSpPr>
        <p:grpSpPr>
          <a:xfrm>
            <a:off x="556279" y="349355"/>
            <a:ext cx="556875" cy="556844"/>
            <a:chOff x="406574" y="236732"/>
            <a:chExt cx="612048" cy="593261"/>
          </a:xfrm>
        </p:grpSpPr>
        <p:sp>
          <p:nvSpPr>
            <p:cNvPr id="21" name="矩形 20"/>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2" name="矩形 21"/>
            <p:cNvSpPr/>
            <p:nvPr userDrawn="1"/>
          </p:nvSpPr>
          <p:spPr>
            <a:xfrm>
              <a:off x="694606" y="512239"/>
              <a:ext cx="324016" cy="317754"/>
            </a:xfrm>
            <a:prstGeom prst="rect">
              <a:avLst/>
            </a:prstGeom>
            <a:solidFill>
              <a:srgbClr val="18B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6721" y="223674"/>
            <a:ext cx="219075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22" presetClass="entr" presetSubtype="8" fill="hold"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无背景">
    <p:spTree>
      <p:nvGrpSpPr>
        <p:cNvPr id="1" name=""/>
        <p:cNvGrpSpPr/>
        <p:nvPr/>
      </p:nvGrpSpPr>
      <p:grpSpPr>
        <a:xfrm>
          <a:off x="0" y="0"/>
          <a:ext cx="0" cy="0"/>
          <a:chOff x="0" y="0"/>
          <a:chExt cx="0" cy="0"/>
        </a:xfrm>
      </p:grpSpPr>
      <p:sp>
        <p:nvSpPr>
          <p:cNvPr id="3" name="内容占位符 2"/>
          <p:cNvSpPr>
            <a:spLocks noGrp="1"/>
          </p:cNvSpPr>
          <p:nvPr>
            <p:ph idx="1"/>
          </p:nvPr>
        </p:nvSpPr>
        <p:spPr>
          <a:xfrm>
            <a:off x="454961" y="1110247"/>
            <a:ext cx="12050089" cy="5532632"/>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593685" y="6703595"/>
            <a:ext cx="3000375" cy="385072"/>
          </a:xfrm>
        </p:spPr>
        <p:txBody>
          <a:bodyPr/>
          <a:lstStyle/>
          <a:p>
            <a:fld id="{9125718D-374B-48EB-A1E7-112597E392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80394C02-8E92-4DF7-AA55-62B0BA459C6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75436" y="376143"/>
            <a:ext cx="8293039" cy="464750"/>
          </a:xfrm>
        </p:spPr>
        <p:txBody>
          <a:bodyPr vert="horz" lIns="68580" tIns="34290" rIns="68580" bIns="34290" rtlCol="0" anchor="ctr">
            <a:noAutofit/>
          </a:bodyPr>
          <a:lstStyle>
            <a:lvl1pPr algn="l">
              <a:defRPr lang="zh-CN" altLang="en-US" sz="3095"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defTabSz="514350">
              <a:lnSpc>
                <a:spcPct val="90000"/>
              </a:lnSpc>
            </a:pPr>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D67E1CCE-4C69-481E-8A82-8C3A41A945F4}" type="datetimeFigureOut">
              <a:rPr lang="zh-CN" altLang="en-US" smtClean="0"/>
            </a:fld>
            <a:endParaRPr lang="zh-CN" altLang="en-US"/>
          </a:p>
        </p:txBody>
      </p:sp>
      <p:sp>
        <p:nvSpPr>
          <p:cNvPr id="4" name="页脚占位符 3"/>
          <p:cNvSpPr>
            <a:spLocks noGrp="1"/>
          </p:cNvSpPr>
          <p:nvPr>
            <p:ph type="ftr" sz="quarter" idx="11"/>
          </p:nvPr>
        </p:nvSpPr>
        <p:spPr>
          <a:xfrm>
            <a:off x="4393406" y="6736995"/>
            <a:ext cx="4071938" cy="385072"/>
          </a:xfrm>
        </p:spPr>
        <p:txBody>
          <a:bodyPr/>
          <a:lstStyle>
            <a:lvl1pPr>
              <a:defRPr sz="1475"/>
            </a:lvl1pPr>
          </a:lstStyle>
          <a:p>
            <a:endParaRPr lang="zh-CN" altLang="en-US"/>
          </a:p>
        </p:txBody>
      </p:sp>
      <p:sp>
        <p:nvSpPr>
          <p:cNvPr id="5" name="灯片编号占位符 4"/>
          <p:cNvSpPr>
            <a:spLocks noGrp="1"/>
          </p:cNvSpPr>
          <p:nvPr>
            <p:ph type="sldNum" sz="quarter" idx="12"/>
          </p:nvPr>
        </p:nvSpPr>
        <p:spPr>
          <a:xfrm>
            <a:off x="10479825" y="6731962"/>
            <a:ext cx="1721441" cy="428426"/>
          </a:xfrm>
        </p:spPr>
        <p:txBody>
          <a:bodyPr/>
          <a:lstStyle>
            <a:lvl1pPr algn="ctr">
              <a:defRPr sz="1970">
                <a:latin typeface="Impact" panose="020B0806030902050204" pitchFamily="34" charset="0"/>
              </a:defRPr>
            </a:lvl1pPr>
          </a:lstStyle>
          <a:p>
            <a:fld id="{FCC3A858-5ED0-4B4A-8756-97846365D733}" type="slidenum">
              <a:rPr lang="zh-CN" altLang="en-US" smtClean="0"/>
            </a:fld>
            <a:endParaRPr lang="zh-CN" altLang="en-US"/>
          </a:p>
        </p:txBody>
      </p:sp>
      <p:cxnSp>
        <p:nvCxnSpPr>
          <p:cNvPr id="12" name="直接连接符 11"/>
          <p:cNvCxnSpPr/>
          <p:nvPr userDrawn="1"/>
        </p:nvCxnSpPr>
        <p:spPr>
          <a:xfrm flipV="1">
            <a:off x="1275150" y="906330"/>
            <a:ext cx="11052321" cy="1"/>
          </a:xfrm>
          <a:prstGeom prst="line">
            <a:avLst/>
          </a:prstGeom>
          <a:ln w="15875" cmpd="sng">
            <a:solidFill>
              <a:srgbClr val="18B29D"/>
            </a:solidFill>
          </a:ln>
          <a:effectLst/>
        </p:spPr>
        <p:style>
          <a:lnRef idx="2">
            <a:schemeClr val="accent1"/>
          </a:lnRef>
          <a:fillRef idx="0">
            <a:schemeClr val="accent1"/>
          </a:fillRef>
          <a:effectRef idx="1">
            <a:schemeClr val="accent1"/>
          </a:effectRef>
          <a:fontRef idx="minor">
            <a:schemeClr val="tx1"/>
          </a:fontRef>
        </p:style>
      </p:cxnSp>
      <p:grpSp>
        <p:nvGrpSpPr>
          <p:cNvPr id="14" name="组合 13"/>
          <p:cNvGrpSpPr/>
          <p:nvPr userDrawn="1"/>
        </p:nvGrpSpPr>
        <p:grpSpPr>
          <a:xfrm>
            <a:off x="556279" y="349355"/>
            <a:ext cx="556875" cy="556844"/>
            <a:chOff x="406574" y="236732"/>
            <a:chExt cx="612048" cy="593261"/>
          </a:xfrm>
        </p:grpSpPr>
        <p:sp>
          <p:nvSpPr>
            <p:cNvPr id="15" name="矩形 1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6" name="矩形 15"/>
            <p:cNvSpPr/>
            <p:nvPr userDrawn="1"/>
          </p:nvSpPr>
          <p:spPr>
            <a:xfrm>
              <a:off x="694606" y="512239"/>
              <a:ext cx="324016" cy="317754"/>
            </a:xfrm>
            <a:prstGeom prst="rect">
              <a:avLst/>
            </a:prstGeom>
            <a:solidFill>
              <a:srgbClr val="18B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6721" y="223674"/>
            <a:ext cx="2190750" cy="533400"/>
          </a:xfrm>
          <a:prstGeom prst="rect">
            <a:avLst/>
          </a:prstGeom>
        </p:spPr>
      </p:pic>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42" presetClass="entr" presetSubtype="0" fill="hold" grpId="0" nodeType="withEffect" nodePh="1">
                                  <p:stCondLst>
                                    <p:cond delay="0"/>
                                  </p:stCondLst>
                                  <p:endCondLst>
                                    <p:cond evt="begin" delay="0">
                                      <p:tn val="8"/>
                                    </p:cond>
                                  </p:end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22" presetClass="entr" presetSubtype="8"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32BF82D2-7A68-459D-A996-9BDDA2518FA4}" type="datetimeFigureOut">
              <a:rPr lang="zh-CN" altLang="en-US" smtClean="0"/>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EE5D-26FB-46D5-A381-ECFB35BF1D3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svg"/><Relationship Id="rId2" Type="http://schemas.openxmlformats.org/officeDocument/2006/relationships/image" Target="../media/image8.png"/><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1.png"/><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10.png"/><Relationship Id="rId10" Type="http://schemas.openxmlformats.org/officeDocument/2006/relationships/notesSlide" Target="../notesSlides/notesSlide11.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themeOverride" Target="../theme/themeOverride1.xml"/><Relationship Id="rId2" Type="http://schemas.openxmlformats.org/officeDocument/2006/relationships/image" Target="../media/image13.jpeg"/><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17.jpe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image" Target="../media/image20.png"/><Relationship Id="rId3" Type="http://schemas.microsoft.com/office/2007/relationships/media" Target="../media/audio2.wav"/><Relationship Id="rId2" Type="http://schemas.openxmlformats.org/officeDocument/2006/relationships/audio" Target="../media/audio2.wav"/><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24.png"/><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media/media1.mp4"/></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image" Target="../media/image27.jpeg"/><Relationship Id="rId1"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xml"/><Relationship Id="rId3" Type="http://schemas.openxmlformats.org/officeDocument/2006/relationships/image" Target="../media/image29.png"/><Relationship Id="rId2" Type="http://schemas.microsoft.com/office/2007/relationships/media" Target="../media/media2.mp4"/><Relationship Id="rId1" Type="http://schemas.openxmlformats.org/officeDocument/2006/relationships/video" Target="../media/media2.mp4"/></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microsoft.com/office/2007/relationships/diagramDrawing" Target="../diagrams/drawing2.xml"/><Relationship Id="rId7" Type="http://schemas.openxmlformats.org/officeDocument/2006/relationships/diagramColors" Target="../diagrams/colors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3" Type="http://schemas.openxmlformats.org/officeDocument/2006/relationships/image" Target="../media/image31.png"/><Relationship Id="rId2" Type="http://schemas.openxmlformats.org/officeDocument/2006/relationships/image" Target="../media/image30.png"/><Relationship Id="rId10" Type="http://schemas.openxmlformats.org/officeDocument/2006/relationships/notesSlide" Target="../notesSlides/notesSlide26.xm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4.xml"/><Relationship Id="rId2" Type="http://schemas.openxmlformats.org/officeDocument/2006/relationships/image" Target="../media/image3.svg"/><Relationship Id="rId1"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custDataLst>
              <p:tags r:id="rId1"/>
            </p:custDataLst>
          </p:nvPr>
        </p:nvSpPr>
        <p:spPr bwMode="auto">
          <a:xfrm>
            <a:off x="0" y="1910848"/>
            <a:ext cx="4904362" cy="5321802"/>
          </a:xfrm>
          <a:custGeom>
            <a:avLst/>
            <a:gdLst>
              <a:gd name="T0" fmla="*/ 0 w 2197"/>
              <a:gd name="T1" fmla="*/ 0 h 2384"/>
              <a:gd name="T2" fmla="*/ 2197 w 2197"/>
              <a:gd name="T3" fmla="*/ 2384 h 2384"/>
              <a:gd name="T4" fmla="*/ 0 w 2197"/>
              <a:gd name="T5" fmla="*/ 2384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2384"/>
                </a:lnTo>
                <a:lnTo>
                  <a:pt x="0"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custDataLst>
              <p:tags r:id="rId2"/>
            </p:custDataLst>
          </p:nvPr>
        </p:nvSpPr>
        <p:spPr bwMode="auto">
          <a:xfrm>
            <a:off x="0" y="1910848"/>
            <a:ext cx="4904362" cy="5321802"/>
          </a:xfrm>
          <a:custGeom>
            <a:avLst/>
            <a:gdLst>
              <a:gd name="T0" fmla="*/ 0 w 2197"/>
              <a:gd name="T1" fmla="*/ 0 h 2384"/>
              <a:gd name="T2" fmla="*/ 2197 w 2197"/>
              <a:gd name="T3" fmla="*/ 2384 h 2384"/>
              <a:gd name="T4" fmla="*/ 0 w 2197"/>
              <a:gd name="T5" fmla="*/ 430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430"/>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9" name="Freeform 9"/>
          <p:cNvSpPr/>
          <p:nvPr>
            <p:custDataLst>
              <p:tags r:id="rId3"/>
            </p:custDataLst>
          </p:nvPr>
        </p:nvSpPr>
        <p:spPr bwMode="auto">
          <a:xfrm>
            <a:off x="0" y="0"/>
            <a:ext cx="9761846" cy="5949079"/>
          </a:xfrm>
          <a:custGeom>
            <a:avLst/>
            <a:gdLst>
              <a:gd name="T0" fmla="*/ 4373 w 4373"/>
              <a:gd name="T1" fmla="*/ 0 h 2665"/>
              <a:gd name="T2" fmla="*/ 0 w 4373"/>
              <a:gd name="T3" fmla="*/ 2665 h 2665"/>
              <a:gd name="T4" fmla="*/ 0 w 4373"/>
              <a:gd name="T5" fmla="*/ 2185 h 2665"/>
              <a:gd name="T6" fmla="*/ 4373 w 4373"/>
              <a:gd name="T7" fmla="*/ 0 h 2665"/>
            </a:gdLst>
            <a:ahLst/>
            <a:cxnLst>
              <a:cxn ang="0">
                <a:pos x="T0" y="T1"/>
              </a:cxn>
              <a:cxn ang="0">
                <a:pos x="T2" y="T3"/>
              </a:cxn>
              <a:cxn ang="0">
                <a:pos x="T4" y="T5"/>
              </a:cxn>
              <a:cxn ang="0">
                <a:pos x="T6" y="T7"/>
              </a:cxn>
            </a:cxnLst>
            <a:rect l="0" t="0" r="r" b="b"/>
            <a:pathLst>
              <a:path w="4373" h="2665">
                <a:moveTo>
                  <a:pt x="4373" y="0"/>
                </a:moveTo>
                <a:lnTo>
                  <a:pt x="0" y="2665"/>
                </a:lnTo>
                <a:lnTo>
                  <a:pt x="0" y="2185"/>
                </a:lnTo>
                <a:lnTo>
                  <a:pt x="4373"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11" name="矩形 259"/>
          <p:cNvSpPr>
            <a:spLocks noChangeArrowheads="1"/>
          </p:cNvSpPr>
          <p:nvPr>
            <p:custDataLst>
              <p:tags r:id="rId4"/>
            </p:custDataLst>
          </p:nvPr>
        </p:nvSpPr>
        <p:spPr bwMode="auto">
          <a:xfrm>
            <a:off x="5380954" y="2834005"/>
            <a:ext cx="6962812"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5400" b="1" dirty="0" err="1">
                <a:solidFill>
                  <a:schemeClr val="tx1"/>
                </a:solidFill>
                <a:latin typeface="Raleway Light" pitchFamily="2" charset="0"/>
                <a:ea typeface="黑体" panose="02010609060101010101" charset="-122"/>
                <a:cs typeface="Arial" panose="020B0604020202020204" pitchFamily="34" charset="0"/>
              </a:rPr>
              <a:t>Wecon</a:t>
            </a:r>
            <a:r>
              <a:rPr lang="en-US" altLang="zh-CN" sz="5400" b="1" dirty="0">
                <a:solidFill>
                  <a:schemeClr val="tx1"/>
                </a:solidFill>
                <a:latin typeface="Raleway Light" pitchFamily="2" charset="0"/>
                <a:ea typeface="黑体" panose="02010609060101010101" charset="-122"/>
                <a:cs typeface="Arial" panose="020B0604020202020204" pitchFamily="34" charset="0"/>
              </a:rPr>
              <a:t> </a:t>
            </a:r>
            <a:r>
              <a:rPr lang="en-US" altLang="zh-CN" sz="5400" b="1" dirty="0" err="1">
                <a:solidFill>
                  <a:schemeClr val="tx1"/>
                </a:solidFill>
                <a:latin typeface="Raleway Light" pitchFamily="2" charset="0"/>
                <a:ea typeface="黑体" panose="02010609060101010101" charset="-122"/>
                <a:cs typeface="Arial" panose="020B0604020202020204" pitchFamily="34" charset="0"/>
              </a:rPr>
              <a:t>Servo&amp;Motor</a:t>
            </a:r>
            <a:endParaRPr lang="en-US" altLang="zh-CN" sz="5400" b="1" dirty="0">
              <a:solidFill>
                <a:schemeClr val="tx1"/>
              </a:solidFill>
              <a:latin typeface="Raleway Light" pitchFamily="2" charset="0"/>
              <a:ea typeface="黑体" panose="02010609060101010101"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1"/>
                                        </p:tgtEl>
                                        <p:attrNameLst>
                                          <p:attrName>ppt_y</p:attrName>
                                        </p:attrNameLst>
                                      </p:cBhvr>
                                      <p:tavLst>
                                        <p:tav tm="0">
                                          <p:val>
                                            <p:strVal val="#ppt_y"/>
                                          </p:val>
                                        </p:tav>
                                        <p:tav tm="100000">
                                          <p:val>
                                            <p:strVal val="#ppt_y"/>
                                          </p:val>
                                        </p:tav>
                                      </p:tavLst>
                                    </p:anim>
                                    <p:anim calcmode="lin" valueType="num">
                                      <p:cBhvr>
                                        <p:cTn id="2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1"/>
                                        </p:tgtEl>
                                      </p:cBhvr>
                                    </p:animEffect>
                                  </p:childTnLst>
                                </p:cTn>
                              </p:par>
                            </p:childTnLst>
                          </p:cTn>
                        </p:par>
                        <p:par>
                          <p:cTn id="27" fill="hold">
                            <p:stCondLst>
                              <p:cond delay="2799"/>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bldLvl="0" animBg="1"/>
      <p:bldP spid="11"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213633" y="1894454"/>
            <a:ext cx="4320480" cy="3664457"/>
            <a:chOff x="2441739" y="2320181"/>
            <a:chExt cx="3339563" cy="2596208"/>
          </a:xfrm>
        </p:grpSpPr>
        <p:sp>
          <p:nvSpPr>
            <p:cNvPr id="21" name="矩形 20"/>
            <p:cNvSpPr/>
            <p:nvPr/>
          </p:nvSpPr>
          <p:spPr>
            <a:xfrm>
              <a:off x="2441739" y="2320181"/>
              <a:ext cx="3339563" cy="223661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latin typeface="黑体" panose="02010609060101010101" charset="-122"/>
                <a:ea typeface="黑体" panose="02010609060101010101" charset="-122"/>
              </a:endParaRPr>
            </a:p>
          </p:txBody>
        </p:sp>
        <p:grpSp>
          <p:nvGrpSpPr>
            <p:cNvPr id="3" name="组合 2"/>
            <p:cNvGrpSpPr/>
            <p:nvPr/>
          </p:nvGrpSpPr>
          <p:grpSpPr>
            <a:xfrm>
              <a:off x="3300720" y="2473230"/>
              <a:ext cx="1651911" cy="2443159"/>
              <a:chOff x="3300720" y="2473230"/>
              <a:chExt cx="1651911" cy="2443159"/>
            </a:xfrm>
          </p:grpSpPr>
          <p:sp>
            <p:nvSpPr>
              <p:cNvPr id="6" name="矩形 5"/>
              <p:cNvSpPr/>
              <p:nvPr/>
            </p:nvSpPr>
            <p:spPr>
              <a:xfrm>
                <a:off x="3499267" y="2932379"/>
                <a:ext cx="1185897" cy="6361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000" dirty="0">
                    <a:latin typeface="Raleway Light" pitchFamily="2" charset="0"/>
                    <a:ea typeface="黑体" panose="02010609060101010101" charset="-122"/>
                  </a:rPr>
                  <a:t>DSP</a:t>
                </a:r>
                <a:endParaRPr lang="en-US" altLang="zh-CN" sz="2000" dirty="0">
                  <a:latin typeface="Raleway Light" pitchFamily="2" charset="0"/>
                  <a:ea typeface="黑体" panose="02010609060101010101" charset="-122"/>
                </a:endParaRPr>
              </a:p>
            </p:txBody>
          </p:sp>
          <p:sp>
            <p:nvSpPr>
              <p:cNvPr id="7" name="矩形 6"/>
              <p:cNvSpPr/>
              <p:nvPr/>
            </p:nvSpPr>
            <p:spPr>
              <a:xfrm>
                <a:off x="3499267" y="3697626"/>
                <a:ext cx="1172050" cy="6578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000" dirty="0">
                    <a:latin typeface="Raleway Light" pitchFamily="2" charset="0"/>
                    <a:ea typeface="黑体" panose="02010609060101010101" charset="-122"/>
                  </a:rPr>
                  <a:t>FPGA</a:t>
                </a:r>
                <a:endParaRPr lang="en-US" altLang="zh-CN" sz="2000" dirty="0">
                  <a:latin typeface="Raleway Light" pitchFamily="2" charset="0"/>
                  <a:ea typeface="黑体" panose="02010609060101010101" charset="-122"/>
                </a:endParaRPr>
              </a:p>
            </p:txBody>
          </p:sp>
          <p:sp>
            <p:nvSpPr>
              <p:cNvPr id="8" name="文本框 7"/>
              <p:cNvSpPr txBox="1"/>
              <p:nvPr/>
            </p:nvSpPr>
            <p:spPr>
              <a:xfrm>
                <a:off x="3300720" y="4654723"/>
                <a:ext cx="1651911" cy="261666"/>
              </a:xfrm>
              <a:prstGeom prst="rect">
                <a:avLst/>
              </a:prstGeom>
              <a:noFill/>
            </p:spPr>
            <p:txBody>
              <a:bodyPr wrap="square" rtlCol="0">
                <a:spAutoFit/>
              </a:bodyPr>
              <a:lstStyle/>
              <a:p>
                <a:pPr algn="ctr"/>
                <a:r>
                  <a:rPr lang="en-US" altLang="zh-CN" dirty="0">
                    <a:latin typeface="Raleway Light" pitchFamily="2" charset="0"/>
                    <a:ea typeface="黑体" panose="02010609060101010101" charset="-122"/>
                  </a:rPr>
                  <a:t>Single-core</a:t>
                </a:r>
                <a:endParaRPr lang="zh-CN" altLang="en-US" dirty="0">
                  <a:latin typeface="Raleway Light" pitchFamily="2" charset="0"/>
                  <a:ea typeface="黑体" panose="02010609060101010101" charset="-122"/>
                </a:endParaRPr>
              </a:p>
            </p:txBody>
          </p:sp>
          <p:sp>
            <p:nvSpPr>
              <p:cNvPr id="9" name="文本框 8"/>
              <p:cNvSpPr txBox="1"/>
              <p:nvPr/>
            </p:nvSpPr>
            <p:spPr>
              <a:xfrm>
                <a:off x="3554927" y="2473230"/>
                <a:ext cx="1360941" cy="327082"/>
              </a:xfrm>
              <a:prstGeom prst="rect">
                <a:avLst/>
              </a:prstGeom>
              <a:noFill/>
            </p:spPr>
            <p:txBody>
              <a:bodyPr wrap="square" rtlCol="0">
                <a:spAutoFit/>
              </a:bodyPr>
              <a:lstStyle/>
              <a:p>
                <a:r>
                  <a:rPr lang="en-US" altLang="zh-CN" sz="2400" dirty="0">
                    <a:latin typeface="Raleway Light" pitchFamily="2" charset="0"/>
                    <a:ea typeface="黑体" panose="02010609060101010101" charset="-122"/>
                    <a:cs typeface="黑体" panose="02010609060101010101" charset="-122"/>
                  </a:rPr>
                  <a:t>VD1</a:t>
                </a:r>
                <a:r>
                  <a:rPr lang="zh-CN" altLang="en-US" sz="2400" dirty="0">
                    <a:latin typeface="Raleway Light" pitchFamily="2" charset="0"/>
                    <a:ea typeface="黑体" panose="02010609060101010101" charset="-122"/>
                    <a:cs typeface="黑体" panose="02010609060101010101" charset="-122"/>
                  </a:rPr>
                  <a:t> </a:t>
                </a:r>
                <a:r>
                  <a:rPr lang="en-US" altLang="zh-CN" sz="2400" dirty="0">
                    <a:latin typeface="Raleway Light" pitchFamily="2" charset="0"/>
                    <a:ea typeface="黑体" panose="02010609060101010101" charset="-122"/>
                    <a:cs typeface="黑体" panose="02010609060101010101" charset="-122"/>
                  </a:rPr>
                  <a:t>Series</a:t>
                </a:r>
                <a:endParaRPr lang="zh-CN" altLang="en-US" sz="2400" dirty="0">
                  <a:latin typeface="Raleway Light" pitchFamily="2" charset="0"/>
                  <a:ea typeface="黑体" panose="02010609060101010101" charset="-122"/>
                  <a:cs typeface="黑体" panose="02010609060101010101" charset="-122"/>
                </a:endParaRPr>
              </a:p>
            </p:txBody>
          </p:sp>
        </p:grpSp>
      </p:grpSp>
      <p:grpSp>
        <p:nvGrpSpPr>
          <p:cNvPr id="25" name="组合 24"/>
          <p:cNvGrpSpPr/>
          <p:nvPr/>
        </p:nvGrpSpPr>
        <p:grpSpPr>
          <a:xfrm>
            <a:off x="6685456" y="1869531"/>
            <a:ext cx="5250996" cy="3648530"/>
            <a:chOff x="6939019" y="2320181"/>
            <a:chExt cx="3090756" cy="2896530"/>
          </a:xfrm>
        </p:grpSpPr>
        <p:sp>
          <p:nvSpPr>
            <p:cNvPr id="2" name="矩形 1"/>
            <p:cNvSpPr/>
            <p:nvPr/>
          </p:nvSpPr>
          <p:spPr>
            <a:xfrm>
              <a:off x="6939019" y="2320181"/>
              <a:ext cx="3090756" cy="253329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latin typeface="黑体" panose="02010609060101010101" charset="-122"/>
                <a:ea typeface="黑体" panose="02010609060101010101" charset="-122"/>
              </a:endParaRPr>
            </a:p>
          </p:txBody>
        </p:sp>
        <p:grpSp>
          <p:nvGrpSpPr>
            <p:cNvPr id="23" name="组合 22"/>
            <p:cNvGrpSpPr/>
            <p:nvPr/>
          </p:nvGrpSpPr>
          <p:grpSpPr>
            <a:xfrm>
              <a:off x="7221462" y="2434513"/>
              <a:ext cx="2620815" cy="2782198"/>
              <a:chOff x="7221462" y="2434513"/>
              <a:chExt cx="2620815" cy="2782198"/>
            </a:xfrm>
          </p:grpSpPr>
          <p:sp>
            <p:nvSpPr>
              <p:cNvPr id="12" name="矩形 11"/>
              <p:cNvSpPr/>
              <p:nvPr/>
            </p:nvSpPr>
            <p:spPr>
              <a:xfrm>
                <a:off x="7227051" y="2988647"/>
                <a:ext cx="792088" cy="71908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000" dirty="0">
                    <a:latin typeface="Raleway Light" pitchFamily="2" charset="0"/>
                    <a:ea typeface="黑体" panose="02010609060101010101" charset="-122"/>
                  </a:rPr>
                  <a:t>Core1</a:t>
                </a:r>
                <a:endParaRPr lang="en-US" altLang="zh-CN" sz="2000" dirty="0">
                  <a:latin typeface="Raleway Light" pitchFamily="2" charset="0"/>
                  <a:ea typeface="黑体" panose="02010609060101010101" charset="-122"/>
                </a:endParaRPr>
              </a:p>
            </p:txBody>
          </p:sp>
          <p:sp>
            <p:nvSpPr>
              <p:cNvPr id="13" name="矩形 12"/>
              <p:cNvSpPr/>
              <p:nvPr/>
            </p:nvSpPr>
            <p:spPr>
              <a:xfrm>
                <a:off x="9050189" y="2984567"/>
                <a:ext cx="792088" cy="71080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000" dirty="0">
                    <a:latin typeface="Raleway Light" pitchFamily="2" charset="0"/>
                    <a:ea typeface="黑体" panose="02010609060101010101" charset="-122"/>
                  </a:rPr>
                  <a:t>Core2</a:t>
                </a:r>
                <a:endParaRPr lang="en-US" altLang="zh-CN" sz="2000" dirty="0">
                  <a:latin typeface="Raleway Light" pitchFamily="2" charset="0"/>
                  <a:ea typeface="黑体" panose="02010609060101010101" charset="-122"/>
                </a:endParaRPr>
              </a:p>
            </p:txBody>
          </p:sp>
          <p:sp>
            <p:nvSpPr>
              <p:cNvPr id="14" name="矩形 13"/>
              <p:cNvSpPr/>
              <p:nvPr/>
            </p:nvSpPr>
            <p:spPr>
              <a:xfrm>
                <a:off x="8138620" y="2996071"/>
                <a:ext cx="792088" cy="3185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600" dirty="0">
                    <a:latin typeface="Raleway Light" pitchFamily="2" charset="0"/>
                    <a:ea typeface="黑体" panose="02010609060101010101" charset="-122"/>
                  </a:rPr>
                  <a:t>Accelerator</a:t>
                </a:r>
                <a:endParaRPr lang="zh-CN" altLang="en-US" sz="1600" dirty="0">
                  <a:latin typeface="Raleway Light" pitchFamily="2" charset="0"/>
                  <a:ea typeface="黑体" panose="02010609060101010101" charset="-122"/>
                </a:endParaRPr>
              </a:p>
            </p:txBody>
          </p:sp>
          <p:sp>
            <p:nvSpPr>
              <p:cNvPr id="15" name="矩形 14"/>
              <p:cNvSpPr/>
              <p:nvPr/>
            </p:nvSpPr>
            <p:spPr>
              <a:xfrm>
                <a:off x="8138620" y="3348188"/>
                <a:ext cx="792088" cy="3269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600" dirty="0">
                    <a:latin typeface="Raleway Light" pitchFamily="2" charset="0"/>
                    <a:ea typeface="黑体" panose="02010609060101010101" charset="-122"/>
                  </a:rPr>
                  <a:t>Accelerator</a:t>
                </a:r>
                <a:endParaRPr lang="zh-CN" altLang="en-US" sz="1600" dirty="0">
                  <a:latin typeface="Raleway Light" pitchFamily="2" charset="0"/>
                  <a:ea typeface="黑体" panose="02010609060101010101" charset="-122"/>
                </a:endParaRPr>
              </a:p>
            </p:txBody>
          </p:sp>
          <p:sp>
            <p:nvSpPr>
              <p:cNvPr id="16" name="矩形 15"/>
              <p:cNvSpPr/>
              <p:nvPr/>
            </p:nvSpPr>
            <p:spPr>
              <a:xfrm>
                <a:off x="7221462" y="3832349"/>
                <a:ext cx="2620814" cy="7909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000" dirty="0">
                    <a:latin typeface="Raleway Light" pitchFamily="2" charset="0"/>
                    <a:ea typeface="黑体" panose="02010609060101010101" charset="-122"/>
                  </a:rPr>
                  <a:t>FPGA</a:t>
                </a:r>
                <a:endParaRPr lang="en-US" altLang="zh-CN" sz="2000" dirty="0">
                  <a:latin typeface="Raleway Light" pitchFamily="2" charset="0"/>
                  <a:ea typeface="黑体" panose="02010609060101010101" charset="-122"/>
                </a:endParaRPr>
              </a:p>
            </p:txBody>
          </p:sp>
          <p:sp>
            <p:nvSpPr>
              <p:cNvPr id="17" name="文本框 16"/>
              <p:cNvSpPr txBox="1"/>
              <p:nvPr/>
            </p:nvSpPr>
            <p:spPr>
              <a:xfrm>
                <a:off x="7365479" y="4923502"/>
                <a:ext cx="2298155" cy="293209"/>
              </a:xfrm>
              <a:prstGeom prst="rect">
                <a:avLst/>
              </a:prstGeom>
              <a:noFill/>
            </p:spPr>
            <p:txBody>
              <a:bodyPr wrap="square" rtlCol="0">
                <a:spAutoFit/>
              </a:bodyPr>
              <a:lstStyle/>
              <a:p>
                <a:pPr algn="ctr"/>
                <a:r>
                  <a:rPr lang="en-US" altLang="zh-CN" dirty="0">
                    <a:latin typeface="Raleway Light" pitchFamily="2" charset="0"/>
                    <a:ea typeface="黑体" panose="02010609060101010101" charset="-122"/>
                  </a:rPr>
                  <a:t>Dual-core</a:t>
                </a:r>
                <a:endParaRPr lang="zh-CN" altLang="en-US" dirty="0">
                  <a:latin typeface="Raleway Light" pitchFamily="2" charset="0"/>
                  <a:ea typeface="黑体" panose="02010609060101010101" charset="-122"/>
                </a:endParaRPr>
              </a:p>
            </p:txBody>
          </p:sp>
          <p:sp>
            <p:nvSpPr>
              <p:cNvPr id="18" name="文本框 17"/>
              <p:cNvSpPr txBox="1"/>
              <p:nvPr/>
            </p:nvSpPr>
            <p:spPr>
              <a:xfrm>
                <a:off x="7933834" y="2434513"/>
                <a:ext cx="1361576" cy="366511"/>
              </a:xfrm>
              <a:prstGeom prst="rect">
                <a:avLst/>
              </a:prstGeom>
              <a:noFill/>
            </p:spPr>
            <p:txBody>
              <a:bodyPr wrap="square" rtlCol="0">
                <a:spAutoFit/>
              </a:bodyPr>
              <a:lstStyle/>
              <a:p>
                <a:r>
                  <a:rPr lang="en-US" altLang="zh-CN" sz="2400" dirty="0">
                    <a:latin typeface="Raleway Light" pitchFamily="2" charset="0"/>
                    <a:ea typeface="黑体" panose="02010609060101010101" charset="-122"/>
                    <a:cs typeface="黑体" panose="02010609060101010101" charset="-122"/>
                  </a:rPr>
                  <a:t>VD2</a:t>
                </a:r>
                <a:r>
                  <a:rPr lang="zh-CN" altLang="en-US" sz="2400" dirty="0">
                    <a:latin typeface="Raleway Light" pitchFamily="2" charset="0"/>
                    <a:ea typeface="黑体" panose="02010609060101010101" charset="-122"/>
                    <a:cs typeface="黑体" panose="02010609060101010101" charset="-122"/>
                  </a:rPr>
                  <a:t> </a:t>
                </a:r>
                <a:r>
                  <a:rPr lang="en-US" altLang="zh-CN" sz="2400" dirty="0">
                    <a:latin typeface="Raleway Light" pitchFamily="2" charset="0"/>
                    <a:ea typeface="黑体" panose="02010609060101010101" charset="-122"/>
                    <a:cs typeface="黑体" panose="02010609060101010101" charset="-122"/>
                  </a:rPr>
                  <a:t>Series</a:t>
                </a:r>
                <a:endParaRPr lang="zh-CN" altLang="en-US" sz="2400" dirty="0">
                  <a:latin typeface="Raleway Light" pitchFamily="2" charset="0"/>
                  <a:ea typeface="黑体" panose="02010609060101010101" charset="-122"/>
                  <a:cs typeface="黑体" panose="02010609060101010101" charset="-122"/>
                </a:endParaRPr>
              </a:p>
            </p:txBody>
          </p:sp>
        </p:grpSp>
      </p:grpSp>
      <p:sp>
        <p:nvSpPr>
          <p:cNvPr id="19" name="右箭头 18"/>
          <p:cNvSpPr/>
          <p:nvPr/>
        </p:nvSpPr>
        <p:spPr>
          <a:xfrm>
            <a:off x="5840754" y="3368320"/>
            <a:ext cx="648072" cy="47034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sp>
        <p:nvSpPr>
          <p:cNvPr id="22" name="矩形 21"/>
          <p:cNvSpPr/>
          <p:nvPr/>
        </p:nvSpPr>
        <p:spPr>
          <a:xfrm>
            <a:off x="1416281" y="6068745"/>
            <a:ext cx="9497018" cy="707886"/>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altLang="zh-CN" sz="2000" dirty="0">
                <a:latin typeface="Raleway Light" pitchFamily="2" charset="0"/>
                <a:ea typeface="黑体" panose="02010609060101010101" charset="-122"/>
                <a:cs typeface="黑体" panose="02010609060101010101" charset="-122"/>
              </a:rPr>
              <a:t>The speed of VD2 current loop is increased to 5K, 4 times of VD1</a:t>
            </a:r>
            <a:endParaRPr lang="en-US" altLang="zh-CN" sz="2000" dirty="0">
              <a:latin typeface="Raleway Light" pitchFamily="2" charset="0"/>
              <a:ea typeface="黑体" panose="02010609060101010101" charset="-122"/>
              <a:cs typeface="黑体" panose="02010609060101010101" charset="-122"/>
            </a:endParaRPr>
          </a:p>
          <a:p>
            <a:pPr algn="ctr"/>
            <a:r>
              <a:rPr lang="en-US" altLang="zh-CN" sz="2000" dirty="0">
                <a:latin typeface="Raleway Light" pitchFamily="2" charset="0"/>
                <a:ea typeface="黑体" panose="02010609060101010101" charset="-122"/>
                <a:cs typeface="黑体" panose="02010609060101010101" charset="-122"/>
              </a:rPr>
              <a:t>Faster calculation, faster response and more accurate control</a:t>
            </a:r>
            <a:endParaRPr lang="zh-CN" altLang="en-US" sz="2000" dirty="0">
              <a:latin typeface="Raleway Light" pitchFamily="2" charset="0"/>
              <a:ea typeface="黑体" panose="02010609060101010101" charset="-122"/>
              <a:cs typeface="黑体" panose="02010609060101010101" charset="-122"/>
            </a:endParaRPr>
          </a:p>
        </p:txBody>
      </p:sp>
      <p:sp>
        <p:nvSpPr>
          <p:cNvPr id="20" name="矩形 19"/>
          <p:cNvSpPr/>
          <p:nvPr/>
        </p:nvSpPr>
        <p:spPr>
          <a:xfrm>
            <a:off x="2227764" y="1240696"/>
            <a:ext cx="8403508" cy="492125"/>
          </a:xfrm>
          <a:prstGeom prst="rect">
            <a:avLst/>
          </a:prstGeom>
          <a:noFill/>
        </p:spPr>
        <p:txBody>
          <a:bodyPr wrap="square" lIns="0" tIns="0" rIns="0" bIns="0" rtlCol="0" anchor="ctr">
            <a:spAutoFit/>
          </a:bodyPr>
          <a:lstStyle/>
          <a:p>
            <a:pPr algn="ctr"/>
            <a:r>
              <a:rPr lang="en-US" altLang="zh-CN" sz="3200" dirty="0">
                <a:latin typeface="Raleway Light" pitchFamily="2" charset="0"/>
                <a:ea typeface="黑体" panose="02010609060101010101" charset="-122"/>
              </a:rPr>
              <a:t>Fast calculation</a:t>
            </a:r>
            <a:endParaRPr lang="zh-CN" altLang="en-US" sz="3200" dirty="0">
              <a:solidFill>
                <a:schemeClr val="tx1"/>
              </a:solidFill>
              <a:latin typeface="Raleway Light" pitchFamily="2" charset="0"/>
              <a:ea typeface="黑体" panose="02010609060101010101" charset="-122"/>
            </a:endParaRPr>
          </a:p>
        </p:txBody>
      </p:sp>
      <p:sp>
        <p:nvSpPr>
          <p:cNvPr id="27" name="TextBox 8"/>
          <p:cNvSpPr txBox="1"/>
          <p:nvPr/>
        </p:nvSpPr>
        <p:spPr>
          <a:xfrm>
            <a:off x="4145915" y="306070"/>
            <a:ext cx="4566048" cy="492125"/>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VD2 Series</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bldLvl="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圆角矩形 89"/>
          <p:cNvSpPr/>
          <p:nvPr/>
        </p:nvSpPr>
        <p:spPr>
          <a:xfrm>
            <a:off x="6933430" y="2680221"/>
            <a:ext cx="4459837" cy="25037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latin typeface="Raleway Light" pitchFamily="2" charset="0"/>
              <a:ea typeface="黑体" panose="02010609060101010101" charset="-122"/>
            </a:endParaRPr>
          </a:p>
        </p:txBody>
      </p:sp>
      <p:grpSp>
        <p:nvGrpSpPr>
          <p:cNvPr id="112" name="组合 111"/>
          <p:cNvGrpSpPr/>
          <p:nvPr/>
        </p:nvGrpSpPr>
        <p:grpSpPr>
          <a:xfrm>
            <a:off x="7488001" y="3172000"/>
            <a:ext cx="1965711" cy="1749179"/>
            <a:chOff x="5504741" y="1691631"/>
            <a:chExt cx="1965711" cy="1279514"/>
          </a:xfrm>
        </p:grpSpPr>
        <p:sp>
          <p:nvSpPr>
            <p:cNvPr id="17" name="文本框 16"/>
            <p:cNvSpPr txBox="1"/>
            <p:nvPr/>
          </p:nvSpPr>
          <p:spPr>
            <a:xfrm>
              <a:off x="5504741" y="1691631"/>
              <a:ext cx="1800027" cy="427759"/>
            </a:xfrm>
            <a:prstGeom prst="rect">
              <a:avLst/>
            </a:prstGeom>
            <a:noFill/>
          </p:spPr>
          <p:txBody>
            <a:bodyPr wrap="square" rtlCol="0">
              <a:spAutoFit/>
            </a:bodyPr>
            <a:lstStyle>
              <a:defPPr>
                <a:defRPr lang="zh-CN"/>
              </a:defPPr>
              <a:lvl1pPr>
                <a:defRPr sz="1600">
                  <a:latin typeface="黑体" panose="02010609060101010101" charset="-122"/>
                  <a:ea typeface="黑体" panose="02010609060101010101" charset="-122"/>
                  <a:cs typeface="黑体" panose="02010609060101010101" charset="-122"/>
                </a:defRPr>
              </a:lvl1pPr>
            </a:lstStyle>
            <a:p>
              <a:r>
                <a:rPr lang="en-US" altLang="zh-CN" sz="1600" dirty="0">
                  <a:latin typeface="Raleway Light" pitchFamily="2" charset="0"/>
                </a:rPr>
                <a:t>U-phase current</a:t>
              </a:r>
              <a:endParaRPr lang="en-US" altLang="zh-CN" sz="1600" dirty="0">
                <a:latin typeface="Raleway Light" pitchFamily="2" charset="0"/>
              </a:endParaRPr>
            </a:p>
            <a:p>
              <a:endParaRPr lang="zh-CN" altLang="en-US" dirty="0">
                <a:latin typeface="Raleway Light" pitchFamily="2" charset="0"/>
              </a:endParaRPr>
            </a:p>
          </p:txBody>
        </p:sp>
        <p:cxnSp>
          <p:nvCxnSpPr>
            <p:cNvPr id="22" name="直接箭头连接符 21"/>
            <p:cNvCxnSpPr/>
            <p:nvPr/>
          </p:nvCxnSpPr>
          <p:spPr>
            <a:xfrm flipV="1">
              <a:off x="6420033" y="2065553"/>
              <a:ext cx="779383" cy="1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5520909" y="2207766"/>
              <a:ext cx="1949543" cy="427759"/>
            </a:xfrm>
            <a:prstGeom prst="rect">
              <a:avLst/>
            </a:prstGeom>
            <a:noFill/>
          </p:spPr>
          <p:txBody>
            <a:bodyPr wrap="square" rtlCol="0">
              <a:spAutoFit/>
            </a:bodyPr>
            <a:lstStyle/>
            <a:p>
              <a:r>
                <a:rPr lang="en-US" altLang="zh-CN" sz="1600" dirty="0">
                  <a:latin typeface="Raleway Light" pitchFamily="2" charset="0"/>
                  <a:ea typeface="黑体" panose="02010609060101010101" charset="-122"/>
                  <a:cs typeface="黑体" panose="02010609060101010101" charset="-122"/>
                </a:rPr>
                <a:t>V-phase current</a:t>
              </a:r>
              <a:endParaRPr lang="en-US" altLang="zh-CN" sz="1600" dirty="0">
                <a:latin typeface="Raleway Light" pitchFamily="2" charset="0"/>
                <a:ea typeface="黑体" panose="02010609060101010101" charset="-122"/>
                <a:cs typeface="黑体" panose="02010609060101010101" charset="-122"/>
              </a:endParaRPr>
            </a:p>
            <a:p>
              <a:endParaRPr lang="zh-CN" altLang="en-US" sz="1600" dirty="0">
                <a:latin typeface="Raleway Light" pitchFamily="2" charset="0"/>
                <a:ea typeface="黑体" panose="02010609060101010101" charset="-122"/>
                <a:cs typeface="黑体" panose="02010609060101010101" charset="-122"/>
              </a:endParaRPr>
            </a:p>
          </p:txBody>
        </p:sp>
        <p:sp>
          <p:nvSpPr>
            <p:cNvPr id="25" name="矩形 24"/>
            <p:cNvSpPr/>
            <p:nvPr/>
          </p:nvSpPr>
          <p:spPr>
            <a:xfrm>
              <a:off x="5957648" y="2543386"/>
              <a:ext cx="1339570" cy="427759"/>
            </a:xfrm>
            <a:prstGeom prst="rect">
              <a:avLst/>
            </a:prstGeom>
            <a:noFill/>
          </p:spPr>
          <p:txBody>
            <a:bodyPr wrap="square" rtlCol="0">
              <a:spAutoFit/>
            </a:bodyPr>
            <a:lstStyle/>
            <a:p>
              <a:r>
                <a:rPr lang="en-US" altLang="zh-CN" sz="1600" dirty="0">
                  <a:latin typeface="Raleway Light" pitchFamily="2" charset="0"/>
                  <a:ea typeface="黑体" panose="02010609060101010101" charset="-122"/>
                  <a:cs typeface="黑体" panose="02010609060101010101" charset="-122"/>
                </a:rPr>
                <a:t>Bus voltage</a:t>
              </a:r>
              <a:endParaRPr lang="zh-CN" altLang="en-US" sz="1600" dirty="0">
                <a:latin typeface="Raleway Light" pitchFamily="2" charset="0"/>
                <a:ea typeface="黑体" panose="02010609060101010101" charset="-122"/>
                <a:cs typeface="黑体" panose="02010609060101010101" charset="-122"/>
              </a:endParaRPr>
            </a:p>
            <a:p>
              <a:endParaRPr lang="zh-CN" altLang="en-US" sz="1600" dirty="0">
                <a:latin typeface="Raleway Light" pitchFamily="2" charset="0"/>
                <a:ea typeface="黑体" panose="02010609060101010101" charset="-122"/>
                <a:cs typeface="黑体" panose="02010609060101010101" charset="-122"/>
              </a:endParaRPr>
            </a:p>
          </p:txBody>
        </p:sp>
        <p:cxnSp>
          <p:nvCxnSpPr>
            <p:cNvPr id="98" name="直接箭头连接符 97"/>
            <p:cNvCxnSpPr/>
            <p:nvPr/>
          </p:nvCxnSpPr>
          <p:spPr>
            <a:xfrm flipV="1">
              <a:off x="6420033" y="2444285"/>
              <a:ext cx="779383" cy="1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p:nvPr/>
          </p:nvCxnSpPr>
          <p:spPr>
            <a:xfrm>
              <a:off x="6246316" y="2806753"/>
              <a:ext cx="953100" cy="3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9" name="圆角矩形 88"/>
          <p:cNvSpPr/>
          <p:nvPr/>
        </p:nvSpPr>
        <p:spPr>
          <a:xfrm>
            <a:off x="2828975" y="2752229"/>
            <a:ext cx="3167716" cy="244827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latin typeface="Raleway Light" pitchFamily="2" charset="0"/>
              <a:ea typeface="黑体" panose="02010609060101010101" charset="-122"/>
            </a:endParaRPr>
          </a:p>
        </p:txBody>
      </p:sp>
      <p:sp>
        <p:nvSpPr>
          <p:cNvPr id="8" name="矩形 7"/>
          <p:cNvSpPr/>
          <p:nvPr/>
        </p:nvSpPr>
        <p:spPr>
          <a:xfrm>
            <a:off x="2227387" y="1401584"/>
            <a:ext cx="8403508" cy="492125"/>
          </a:xfrm>
          <a:prstGeom prst="rect">
            <a:avLst/>
          </a:prstGeom>
          <a:noFill/>
        </p:spPr>
        <p:txBody>
          <a:bodyPr wrap="square" lIns="0" tIns="0" rIns="0" bIns="0" rtlCol="0" anchor="ctr">
            <a:spAutoFit/>
          </a:bodyPr>
          <a:lstStyle/>
          <a:p>
            <a:pPr algn="ctr"/>
            <a:r>
              <a:rPr lang="en-US" altLang="zh-CN" sz="3200" dirty="0">
                <a:latin typeface="Raleway Light" pitchFamily="2" charset="0"/>
                <a:ea typeface="黑体" panose="02010609060101010101" charset="-122"/>
              </a:rPr>
              <a:t>Fast sampling</a:t>
            </a:r>
            <a:endParaRPr lang="zh-CN" altLang="en-US" sz="3200" dirty="0">
              <a:solidFill>
                <a:schemeClr val="tx1"/>
              </a:solidFill>
              <a:latin typeface="Raleway Light" pitchFamily="2" charset="0"/>
              <a:ea typeface="黑体" panose="02010609060101010101" charset="-122"/>
            </a:endParaRPr>
          </a:p>
        </p:txBody>
      </p:sp>
      <p:sp>
        <p:nvSpPr>
          <p:cNvPr id="5" name="文本框 4"/>
          <p:cNvSpPr txBox="1"/>
          <p:nvPr/>
        </p:nvSpPr>
        <p:spPr>
          <a:xfrm>
            <a:off x="3693071" y="2824237"/>
            <a:ext cx="1584176" cy="400110"/>
          </a:xfrm>
          <a:prstGeom prst="rect">
            <a:avLst/>
          </a:prstGeom>
          <a:noFill/>
        </p:spPr>
        <p:txBody>
          <a:bodyPr wrap="square" rtlCol="0">
            <a:spAutoFit/>
          </a:bodyPr>
          <a:lstStyle/>
          <a:p>
            <a:r>
              <a:rPr lang="en-US" altLang="zh-CN" sz="2000" dirty="0">
                <a:latin typeface="Raleway Light" pitchFamily="2" charset="0"/>
                <a:ea typeface="黑体" panose="02010609060101010101" charset="-122"/>
                <a:cs typeface="黑体" panose="02010609060101010101" charset="-122"/>
              </a:rPr>
              <a:t>VD1 Series</a:t>
            </a:r>
            <a:endParaRPr lang="zh-CN" altLang="en-US" sz="2000" dirty="0">
              <a:latin typeface="Raleway Light" pitchFamily="2" charset="0"/>
              <a:ea typeface="黑体" panose="02010609060101010101" charset="-122"/>
              <a:cs typeface="黑体" panose="02010609060101010101" charset="-122"/>
            </a:endParaRPr>
          </a:p>
        </p:txBody>
      </p:sp>
      <p:sp>
        <p:nvSpPr>
          <p:cNvPr id="13" name="文本框 12"/>
          <p:cNvSpPr txBox="1"/>
          <p:nvPr/>
        </p:nvSpPr>
        <p:spPr>
          <a:xfrm>
            <a:off x="9211140" y="2748163"/>
            <a:ext cx="1682731" cy="400110"/>
          </a:xfrm>
          <a:prstGeom prst="rect">
            <a:avLst/>
          </a:prstGeom>
          <a:noFill/>
        </p:spPr>
        <p:txBody>
          <a:bodyPr wrap="square" rtlCol="0">
            <a:spAutoFit/>
          </a:bodyPr>
          <a:lstStyle/>
          <a:p>
            <a:r>
              <a:rPr lang="en-US" altLang="zh-CN" sz="2000" dirty="0">
                <a:latin typeface="Raleway Light" pitchFamily="2" charset="0"/>
                <a:ea typeface="黑体" panose="02010609060101010101" charset="-122"/>
                <a:cs typeface="黑体" panose="02010609060101010101" charset="-122"/>
              </a:rPr>
              <a:t>VD2 Series</a:t>
            </a:r>
            <a:endParaRPr lang="zh-CN" altLang="en-US" sz="2000" dirty="0">
              <a:latin typeface="Raleway Light" pitchFamily="2" charset="0"/>
              <a:ea typeface="黑体" panose="02010609060101010101" charset="-122"/>
              <a:cs typeface="黑体" panose="02010609060101010101" charset="-122"/>
            </a:endParaRPr>
          </a:p>
        </p:txBody>
      </p:sp>
      <p:sp>
        <p:nvSpPr>
          <p:cNvPr id="14" name="矩形 13"/>
          <p:cNvSpPr/>
          <p:nvPr/>
        </p:nvSpPr>
        <p:spPr>
          <a:xfrm>
            <a:off x="9256602" y="3184277"/>
            <a:ext cx="1133214" cy="571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latin typeface="Raleway Light" pitchFamily="2" charset="0"/>
                <a:ea typeface="黑体" panose="02010609060101010101" charset="-122"/>
              </a:rPr>
              <a:t>ADC_1</a:t>
            </a:r>
            <a:endParaRPr lang="en-US" altLang="zh-CN" dirty="0">
              <a:latin typeface="Raleway Light" pitchFamily="2" charset="0"/>
              <a:ea typeface="黑体" panose="02010609060101010101" charset="-122"/>
            </a:endParaRPr>
          </a:p>
        </p:txBody>
      </p:sp>
      <p:sp>
        <p:nvSpPr>
          <p:cNvPr id="18" name="矩形 17"/>
          <p:cNvSpPr/>
          <p:nvPr/>
        </p:nvSpPr>
        <p:spPr>
          <a:xfrm>
            <a:off x="9256602" y="3808387"/>
            <a:ext cx="1133214" cy="5280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latin typeface="Raleway Light" pitchFamily="2" charset="0"/>
                <a:ea typeface="黑体" panose="02010609060101010101" charset="-122"/>
              </a:rPr>
              <a:t>ADC_2</a:t>
            </a:r>
            <a:endParaRPr lang="en-US" altLang="zh-CN" dirty="0">
              <a:latin typeface="Raleway Light" pitchFamily="2" charset="0"/>
              <a:ea typeface="黑体" panose="02010609060101010101" charset="-122"/>
            </a:endParaRPr>
          </a:p>
        </p:txBody>
      </p:sp>
      <p:sp>
        <p:nvSpPr>
          <p:cNvPr id="21" name="矩形 20"/>
          <p:cNvSpPr/>
          <p:nvPr/>
        </p:nvSpPr>
        <p:spPr>
          <a:xfrm>
            <a:off x="9256602" y="4408413"/>
            <a:ext cx="1133214" cy="5859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latin typeface="Raleway Light" pitchFamily="2" charset="0"/>
                <a:ea typeface="黑体" panose="02010609060101010101" charset="-122"/>
              </a:rPr>
              <a:t>ADC_3</a:t>
            </a:r>
            <a:endParaRPr lang="en-US" altLang="zh-CN" dirty="0">
              <a:latin typeface="Raleway Light" pitchFamily="2" charset="0"/>
              <a:ea typeface="黑体" panose="02010609060101010101" charset="-122"/>
            </a:endParaRPr>
          </a:p>
        </p:txBody>
      </p:sp>
      <p:grpSp>
        <p:nvGrpSpPr>
          <p:cNvPr id="102" name="组合 101"/>
          <p:cNvGrpSpPr/>
          <p:nvPr/>
        </p:nvGrpSpPr>
        <p:grpSpPr>
          <a:xfrm>
            <a:off x="828969" y="3433402"/>
            <a:ext cx="4160246" cy="902991"/>
            <a:chOff x="99498" y="2448559"/>
            <a:chExt cx="3359165" cy="550084"/>
          </a:xfrm>
        </p:grpSpPr>
        <p:sp>
          <p:nvSpPr>
            <p:cNvPr id="73" name="文本框 72"/>
            <p:cNvSpPr txBox="1"/>
            <p:nvPr/>
          </p:nvSpPr>
          <p:spPr>
            <a:xfrm>
              <a:off x="99498" y="2448559"/>
              <a:ext cx="3359165" cy="506226"/>
            </a:xfrm>
            <a:prstGeom prst="rect">
              <a:avLst/>
            </a:prstGeom>
            <a:noFill/>
          </p:spPr>
          <p:txBody>
            <a:bodyPr wrap="square" rtlCol="0">
              <a:spAutoFit/>
            </a:bodyPr>
            <a:lstStyle/>
            <a:p>
              <a:r>
                <a:rPr lang="en-US" altLang="zh-CN" sz="1600" dirty="0">
                  <a:latin typeface="Raleway Light" pitchFamily="2" charset="0"/>
                  <a:ea typeface="黑体" panose="02010609060101010101" charset="-122"/>
                  <a:cs typeface="黑体" panose="02010609060101010101" charset="-122"/>
                </a:rPr>
                <a:t>U-phase current</a:t>
              </a:r>
              <a:endParaRPr lang="en-US" altLang="zh-CN" sz="1600" dirty="0">
                <a:latin typeface="Raleway Light" pitchFamily="2" charset="0"/>
                <a:ea typeface="黑体" panose="02010609060101010101" charset="-122"/>
                <a:cs typeface="黑体" panose="02010609060101010101" charset="-122"/>
              </a:endParaRPr>
            </a:p>
            <a:p>
              <a:r>
                <a:rPr lang="en-US" altLang="zh-CN" sz="1600" dirty="0">
                  <a:latin typeface="Raleway Light" pitchFamily="2" charset="0"/>
                  <a:ea typeface="黑体" panose="02010609060101010101" charset="-122"/>
                  <a:cs typeface="黑体" panose="02010609060101010101" charset="-122"/>
                </a:rPr>
                <a:t>V-phase current</a:t>
              </a:r>
              <a:endParaRPr lang="en-US" altLang="zh-CN" sz="1600" dirty="0">
                <a:latin typeface="Raleway Light" pitchFamily="2" charset="0"/>
                <a:ea typeface="黑体" panose="02010609060101010101" charset="-122"/>
                <a:cs typeface="黑体" panose="02010609060101010101" charset="-122"/>
              </a:endParaRPr>
            </a:p>
            <a:p>
              <a:r>
                <a:rPr lang="en-US" altLang="zh-CN" sz="1600" dirty="0">
                  <a:latin typeface="Raleway Light" pitchFamily="2" charset="0"/>
                  <a:ea typeface="黑体" panose="02010609060101010101" charset="-122"/>
                  <a:cs typeface="黑体" panose="02010609060101010101" charset="-122"/>
                </a:rPr>
                <a:t>Bus voltage</a:t>
              </a:r>
              <a:endParaRPr lang="zh-CN" altLang="en-US" sz="1600" dirty="0">
                <a:latin typeface="Raleway Light" pitchFamily="2" charset="0"/>
                <a:ea typeface="黑体" panose="02010609060101010101" charset="-122"/>
                <a:cs typeface="黑体" panose="02010609060101010101" charset="-122"/>
              </a:endParaRPr>
            </a:p>
          </p:txBody>
        </p:sp>
        <p:cxnSp>
          <p:nvCxnSpPr>
            <p:cNvPr id="9" name="直接箭头连接符 8"/>
            <p:cNvCxnSpPr/>
            <p:nvPr/>
          </p:nvCxnSpPr>
          <p:spPr>
            <a:xfrm>
              <a:off x="148309" y="2998643"/>
              <a:ext cx="1809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6" name="右箭头 25"/>
          <p:cNvSpPr/>
          <p:nvPr/>
        </p:nvSpPr>
        <p:spPr>
          <a:xfrm>
            <a:off x="6141343" y="3454210"/>
            <a:ext cx="648072" cy="450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6" name="矩形 5"/>
          <p:cNvSpPr/>
          <p:nvPr/>
        </p:nvSpPr>
        <p:spPr>
          <a:xfrm>
            <a:off x="3765079" y="3904357"/>
            <a:ext cx="1336871" cy="77119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latin typeface="Raleway Light" pitchFamily="2" charset="0"/>
                <a:ea typeface="黑体" panose="02010609060101010101" charset="-122"/>
              </a:rPr>
              <a:t>ADC</a:t>
            </a:r>
            <a:endParaRPr lang="en-US" altLang="zh-CN" dirty="0">
              <a:latin typeface="Raleway Light" pitchFamily="2" charset="0"/>
              <a:ea typeface="黑体" panose="02010609060101010101" charset="-122"/>
            </a:endParaRPr>
          </a:p>
        </p:txBody>
      </p:sp>
      <p:sp>
        <p:nvSpPr>
          <p:cNvPr id="27" name="TextBox 8"/>
          <p:cNvSpPr txBox="1"/>
          <p:nvPr/>
        </p:nvSpPr>
        <p:spPr>
          <a:xfrm>
            <a:off x="4145915" y="306070"/>
            <a:ext cx="4566048" cy="492125"/>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VD2 Series </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3" presetClass="path" presetSubtype="0" repeatCount="indefinite" accel="50000" decel="50000" fill="hold" nodeType="clickEffect">
                                  <p:stCondLst>
                                    <p:cond delay="0"/>
                                  </p:stCondLst>
                                  <p:childTnLst>
                                    <p:animMotion origin="layout" path="M 4.93827E-6 1.3345E-6 L 0.22691 -0.00088 " pathEditMode="relative" rAng="0" ptsTypes="AA">
                                      <p:cBhvr>
                                        <p:cTn id="25" dur="5000" fill="hold"/>
                                        <p:tgtEl>
                                          <p:spTgt spid="102"/>
                                        </p:tgtEl>
                                        <p:attrNameLst>
                                          <p:attrName>ppt_x</p:attrName>
                                          <p:attrName>ppt_y</p:attrName>
                                        </p:attrNameLst>
                                      </p:cBhvr>
                                      <p:rCtr x="11346" y="-44"/>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 presetClass="entr" presetSubtype="0" fill="hold" nodeType="with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63" presetClass="path" presetSubtype="0" repeatCount="indefinite" accel="50000" decel="50000" fill="hold" nodeType="clickEffect">
                                  <p:stCondLst>
                                    <p:cond delay="0"/>
                                  </p:stCondLst>
                                  <p:endCondLst>
                                    <p:cond evt="onNext" delay="0">
                                      <p:tgtEl>
                                        <p:sldTgt/>
                                      </p:tgtEl>
                                    </p:cond>
                                  </p:endCondLst>
                                  <p:childTnLst>
                                    <p:animMotion origin="layout" path="M 1.23457E-7 -4.45127E-6 L 0.15074 0.00043 " pathEditMode="relative" rAng="0" ptsTypes="AA">
                                      <p:cBhvr>
                                        <p:cTn id="51" dur="1000" fill="hold"/>
                                        <p:tgtEl>
                                          <p:spTgt spid="112"/>
                                        </p:tgtEl>
                                        <p:attrNameLst>
                                          <p:attrName>ppt_x</p:attrName>
                                          <p:attrName>ppt_y</p:attrName>
                                        </p:attrNameLst>
                                      </p:cBhvr>
                                      <p:rCtr x="8185" y="0"/>
                                    </p:animMotion>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grpId="0" nodeType="clickEffect">
                                  <p:stCondLst>
                                    <p:cond delay="0"/>
                                  </p:stCondLst>
                                  <p:iterate type="lt">
                                    <p:tmPct val="0"/>
                                  </p:iterate>
                                  <p:childTnLst>
                                    <p:animEffect transition="out" filter="fade">
                                      <p:cBhvr>
                                        <p:cTn id="55" dur="500" tmFilter="0, 0; .2, .5; .8, .5; 1, 0"/>
                                        <p:tgtEl>
                                          <p:spTgt spid="8"/>
                                        </p:tgtEl>
                                      </p:cBhvr>
                                    </p:animEffect>
                                    <p:animScale>
                                      <p:cBhvr>
                                        <p:cTn id="5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9" grpId="0" animBg="1"/>
      <p:bldP spid="8" grpId="0" animBg="1"/>
      <p:bldP spid="8" grpId="1"/>
      <p:bldP spid="5" grpId="0"/>
      <p:bldP spid="13" grpId="0"/>
      <p:bldP spid="14" grpId="0" animBg="1"/>
      <p:bldP spid="18" grpId="0" animBg="1"/>
      <p:bldP spid="21" grpId="0" animBg="1"/>
      <p:bldP spid="26"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189015" y="1536461"/>
            <a:ext cx="4248472" cy="52322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altLang="zh-CN" sz="2800" dirty="0">
                <a:latin typeface="Raleway Light" pitchFamily="2" charset="0"/>
                <a:ea typeface="黑体" panose="02010609060101010101" charset="-122"/>
                <a:cs typeface="Arial" panose="020B0604020202020204" pitchFamily="34" charset="0"/>
              </a:rPr>
              <a:t>Accurate positioning</a:t>
            </a:r>
            <a:endParaRPr lang="zh-CN" altLang="en-US" sz="2800" dirty="0">
              <a:latin typeface="Raleway Light" pitchFamily="2" charset="0"/>
              <a:ea typeface="黑体" panose="02010609060101010101" charset="-122"/>
              <a:cs typeface="Arial" panose="020B0604020202020204" pitchFamily="34" charset="0"/>
            </a:endParaRPr>
          </a:p>
        </p:txBody>
      </p:sp>
      <p:sp>
        <p:nvSpPr>
          <p:cNvPr id="7" name="矩形 6"/>
          <p:cNvSpPr/>
          <p:nvPr/>
        </p:nvSpPr>
        <p:spPr>
          <a:xfrm>
            <a:off x="3693071" y="2247965"/>
            <a:ext cx="8352928" cy="92333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zh-CN" dirty="0">
                <a:latin typeface="Raleway Light" pitchFamily="2" charset="0"/>
                <a:ea typeface="仿宋" panose="02010609060101010101" pitchFamily="49" charset="-122"/>
                <a:cs typeface="Arial" panose="020B0604020202020204" pitchFamily="34" charset="0"/>
              </a:rPr>
              <a:t>VD2 series servo can choose incremental or absolute encoder interface. It matches the 17 / 23 bit optical encoder or magnetic encoder built in the motor to improve the positioning accuracy of the equipment.</a:t>
            </a:r>
            <a:endParaRPr lang="zh-CN" altLang="en-US" dirty="0">
              <a:latin typeface="Raleway Light" pitchFamily="2" charset="0"/>
              <a:ea typeface="仿宋" panose="02010609060101010101" pitchFamily="49" charset="-122"/>
              <a:cs typeface="Arial" panose="020B0604020202020204" pitchFamily="34" charset="0"/>
            </a:endParaRPr>
          </a:p>
        </p:txBody>
      </p:sp>
      <p:graphicFrame>
        <p:nvGraphicFramePr>
          <p:cNvPr id="15" name="表格 15"/>
          <p:cNvGraphicFramePr>
            <a:graphicFrameLocks noGrp="1"/>
          </p:cNvGraphicFramePr>
          <p:nvPr>
            <p:custDataLst>
              <p:tags r:id="rId1"/>
            </p:custDataLst>
          </p:nvPr>
        </p:nvGraphicFramePr>
        <p:xfrm>
          <a:off x="3981103" y="3636579"/>
          <a:ext cx="6192688" cy="2788060"/>
        </p:xfrm>
        <a:graphic>
          <a:graphicData uri="http://schemas.openxmlformats.org/drawingml/2006/table">
            <a:tbl>
              <a:tblPr firstRow="1" bandRow="1">
                <a:tableStyleId>{00A15C55-8517-42AA-B614-E9B94910E393}</a:tableStyleId>
              </a:tblPr>
              <a:tblGrid>
                <a:gridCol w="3096344"/>
                <a:gridCol w="3096344"/>
              </a:tblGrid>
              <a:tr h="697015">
                <a:tc>
                  <a:txBody>
                    <a:bodyPr/>
                    <a:lstStyle/>
                    <a:p>
                      <a:pPr algn="ctr">
                        <a:lnSpc>
                          <a:spcPct val="200000"/>
                        </a:lnSpc>
                      </a:pPr>
                      <a:r>
                        <a:rPr lang="en-US" altLang="zh-CN" dirty="0">
                          <a:latin typeface="Raleway Light" pitchFamily="2" charset="0"/>
                        </a:rPr>
                        <a:t>Encoder</a:t>
                      </a:r>
                      <a:endParaRPr lang="zh-CN" altLang="en-US" dirty="0">
                        <a:latin typeface="Raleway Light" pitchFamily="2" charset="0"/>
                      </a:endParaRPr>
                    </a:p>
                  </a:txBody>
                  <a:tcPr/>
                </a:tc>
                <a:tc>
                  <a:txBody>
                    <a:bodyPr/>
                    <a:lstStyle/>
                    <a:p>
                      <a:pPr algn="ctr">
                        <a:lnSpc>
                          <a:spcPct val="200000"/>
                        </a:lnSpc>
                      </a:pPr>
                      <a:r>
                        <a:rPr lang="en-US" altLang="zh-CN" dirty="0">
                          <a:latin typeface="Raleway Light" pitchFamily="2" charset="0"/>
                        </a:rPr>
                        <a:t>Pulses per cycle</a:t>
                      </a:r>
                      <a:endParaRPr lang="zh-CN" altLang="en-US" dirty="0">
                        <a:latin typeface="Raleway Light" pitchFamily="2" charset="0"/>
                      </a:endParaRPr>
                    </a:p>
                  </a:txBody>
                  <a:tcPr/>
                </a:tc>
              </a:tr>
              <a:tr h="697015">
                <a:tc>
                  <a:txBody>
                    <a:bodyPr/>
                    <a:lstStyle/>
                    <a:p>
                      <a:pPr algn="ctr">
                        <a:lnSpc>
                          <a:spcPct val="200000"/>
                        </a:lnSpc>
                      </a:pPr>
                      <a:r>
                        <a:rPr lang="en-US" altLang="zh-CN" dirty="0">
                          <a:solidFill>
                            <a:schemeClr val="tx1"/>
                          </a:solidFill>
                          <a:latin typeface="Raleway Light" pitchFamily="2" charset="0"/>
                        </a:rPr>
                        <a:t>2500</a:t>
                      </a:r>
                      <a:r>
                        <a:rPr lang="zh-CN" altLang="en-US" dirty="0">
                          <a:solidFill>
                            <a:schemeClr val="tx1"/>
                          </a:solidFill>
                          <a:latin typeface="Raleway Light" pitchFamily="2" charset="0"/>
                        </a:rPr>
                        <a:t> </a:t>
                      </a:r>
                      <a:r>
                        <a:rPr lang="en-US" altLang="zh-CN" dirty="0">
                          <a:solidFill>
                            <a:schemeClr val="tx1"/>
                          </a:solidFill>
                          <a:latin typeface="Raleway Light" pitchFamily="2" charset="0"/>
                        </a:rPr>
                        <a:t>ppr</a:t>
                      </a:r>
                      <a:endParaRPr lang="en-US" altLang="zh-CN" dirty="0">
                        <a:solidFill>
                          <a:schemeClr val="tx1"/>
                        </a:solidFill>
                        <a:latin typeface="Raleway Light" pitchFamily="2" charset="0"/>
                      </a:endParaRPr>
                    </a:p>
                  </a:txBody>
                  <a:tcPr/>
                </a:tc>
                <a:tc>
                  <a:txBody>
                    <a:bodyPr/>
                    <a:lstStyle/>
                    <a:p>
                      <a:pPr algn="ctr">
                        <a:lnSpc>
                          <a:spcPct val="200000"/>
                        </a:lnSpc>
                      </a:pPr>
                      <a:r>
                        <a:rPr lang="en-US" altLang="zh-CN" dirty="0">
                          <a:latin typeface="Raleway Light" pitchFamily="2" charset="0"/>
                        </a:rPr>
                        <a:t>2500</a:t>
                      </a:r>
                      <a:endParaRPr lang="zh-CN" altLang="en-US" dirty="0">
                        <a:latin typeface="Raleway Light" pitchFamily="2" charset="0"/>
                      </a:endParaRPr>
                    </a:p>
                  </a:txBody>
                  <a:tcPr/>
                </a:tc>
              </a:tr>
              <a:tr h="697015">
                <a:tc>
                  <a:txBody>
                    <a:bodyPr/>
                    <a:lstStyle/>
                    <a:p>
                      <a:pPr algn="ctr">
                        <a:lnSpc>
                          <a:spcPct val="200000"/>
                        </a:lnSpc>
                      </a:pPr>
                      <a:r>
                        <a:rPr lang="en-US" altLang="zh-CN" dirty="0">
                          <a:latin typeface="Raleway Light" pitchFamily="2" charset="0"/>
                        </a:rPr>
                        <a:t>17 bits encoder</a:t>
                      </a:r>
                      <a:endParaRPr lang="zh-CN" altLang="en-US" dirty="0">
                        <a:latin typeface="Raleway Light" pitchFamily="2" charset="0"/>
                      </a:endParaRPr>
                    </a:p>
                  </a:txBody>
                  <a:tcPr/>
                </a:tc>
                <a:tc>
                  <a:txBody>
                    <a:bodyPr/>
                    <a:lstStyle/>
                    <a:p>
                      <a:pPr algn="ctr">
                        <a:lnSpc>
                          <a:spcPct val="200000"/>
                        </a:lnSpc>
                      </a:pPr>
                      <a:r>
                        <a:rPr lang="en-US" altLang="zh-CN" dirty="0">
                          <a:latin typeface="Raleway Light" pitchFamily="2" charset="0"/>
                        </a:rPr>
                        <a:t>13  1072</a:t>
                      </a:r>
                      <a:endParaRPr lang="zh-CN" altLang="en-US" dirty="0">
                        <a:latin typeface="Raleway Light" pitchFamily="2" charset="0"/>
                      </a:endParaRPr>
                    </a:p>
                  </a:txBody>
                  <a:tcPr/>
                </a:tc>
              </a:tr>
              <a:tr h="697015">
                <a:tc>
                  <a:txBody>
                    <a:bodyPr/>
                    <a:lstStyle/>
                    <a:p>
                      <a:pPr algn="ctr">
                        <a:lnSpc>
                          <a:spcPct val="200000"/>
                        </a:lnSpc>
                      </a:pPr>
                      <a:r>
                        <a:rPr lang="en-US" altLang="zh-CN" dirty="0">
                          <a:latin typeface="Raleway Light" pitchFamily="2" charset="0"/>
                        </a:rPr>
                        <a:t>23 bits encoder</a:t>
                      </a:r>
                      <a:endParaRPr lang="zh-CN" altLang="en-US" dirty="0">
                        <a:latin typeface="Raleway Light" pitchFamily="2" charset="0"/>
                      </a:endParaRPr>
                    </a:p>
                  </a:txBody>
                  <a:tcPr/>
                </a:tc>
                <a:tc>
                  <a:txBody>
                    <a:bodyPr/>
                    <a:lstStyle/>
                    <a:p>
                      <a:pPr algn="ctr">
                        <a:lnSpc>
                          <a:spcPct val="200000"/>
                        </a:lnSpc>
                      </a:pPr>
                      <a:r>
                        <a:rPr lang="en-US" altLang="zh-CN" dirty="0">
                          <a:latin typeface="Raleway Light" pitchFamily="2" charset="0"/>
                        </a:rPr>
                        <a:t>838  8608</a:t>
                      </a:r>
                      <a:endParaRPr lang="zh-CN" altLang="en-US" dirty="0">
                        <a:latin typeface="Raleway Light" pitchFamily="2" charset="0"/>
                      </a:endParaRPr>
                    </a:p>
                  </a:txBody>
                  <a:tcPr/>
                </a:tc>
              </a:tr>
            </a:tbl>
          </a:graphicData>
        </a:graphic>
      </p:graphicFrame>
      <p:pic>
        <p:nvPicPr>
          <p:cNvPr id="3" name="图形 2" descr="目标"/>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6490" y="1096045"/>
            <a:ext cx="3326581" cy="3326581"/>
          </a:xfrm>
          <a:prstGeom prst="rect">
            <a:avLst/>
          </a:prstGeom>
        </p:spPr>
      </p:pic>
      <p:sp>
        <p:nvSpPr>
          <p:cNvPr id="8" name="TextBox 8"/>
          <p:cNvSpPr txBox="1"/>
          <p:nvPr/>
        </p:nvSpPr>
        <p:spPr>
          <a:xfrm>
            <a:off x="4145915" y="306070"/>
            <a:ext cx="4566048" cy="492125"/>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VD2</a:t>
            </a:r>
            <a:r>
              <a:rPr lang="zh-CN" altLang="en-US" sz="3200" dirty="0">
                <a:latin typeface="Raleway Light" pitchFamily="2" charset="0"/>
                <a:ea typeface="黑体" panose="02010609060101010101" charset="-122"/>
                <a:sym typeface="Arial" panose="020B0604020202020204" pitchFamily="34" charset="0"/>
              </a:rPr>
              <a:t> </a:t>
            </a:r>
            <a:r>
              <a:rPr lang="en-US" altLang="zh-CN" sz="3200" dirty="0">
                <a:latin typeface="Raleway Light" pitchFamily="2" charset="0"/>
                <a:ea typeface="黑体" panose="02010609060101010101" charset="-122"/>
                <a:sym typeface="Arial" panose="020B0604020202020204" pitchFamily="34" charset="0"/>
              </a:rPr>
              <a:t>Series</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4630" r="5688"/>
          <a:stretch>
            <a:fillRect/>
          </a:stretch>
        </p:blipFill>
        <p:spPr>
          <a:xfrm>
            <a:off x="6677110" y="1185895"/>
            <a:ext cx="2882215" cy="2410384"/>
          </a:xfrm>
          <a:prstGeom prst="rect">
            <a:avLst/>
          </a:prstGeom>
        </p:spPr>
      </p:pic>
      <p:pic>
        <p:nvPicPr>
          <p:cNvPr id="9" name="图片 8"/>
          <p:cNvPicPr>
            <a:picLocks noChangeAspect="1"/>
          </p:cNvPicPr>
          <p:nvPr/>
        </p:nvPicPr>
        <p:blipFill rotWithShape="1">
          <a:blip r:embed="rId2"/>
          <a:srcRect t="7869" b="9686"/>
          <a:stretch>
            <a:fillRect/>
          </a:stretch>
        </p:blipFill>
        <p:spPr>
          <a:xfrm>
            <a:off x="6677109" y="3728887"/>
            <a:ext cx="2882215" cy="3168352"/>
          </a:xfrm>
          <a:prstGeom prst="rect">
            <a:avLst/>
          </a:prstGeom>
        </p:spPr>
      </p:pic>
      <p:graphicFrame>
        <p:nvGraphicFramePr>
          <p:cNvPr id="12" name="图示 11"/>
          <p:cNvGraphicFramePr/>
          <p:nvPr/>
        </p:nvGraphicFramePr>
        <p:xfrm>
          <a:off x="162358" y="2608213"/>
          <a:ext cx="6423541" cy="324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图片 6"/>
          <p:cNvPicPr>
            <a:picLocks noChangeAspect="1"/>
          </p:cNvPicPr>
          <p:nvPr/>
        </p:nvPicPr>
        <p:blipFill rotWithShape="1">
          <a:blip r:embed="rId8"/>
          <a:srcRect l="9608" r="9147"/>
          <a:stretch>
            <a:fillRect/>
          </a:stretch>
        </p:blipFill>
        <p:spPr>
          <a:xfrm>
            <a:off x="9741743" y="1640654"/>
            <a:ext cx="2840784" cy="4662095"/>
          </a:xfrm>
          <a:prstGeom prst="rect">
            <a:avLst/>
          </a:prstGeom>
        </p:spPr>
      </p:pic>
      <p:sp>
        <p:nvSpPr>
          <p:cNvPr id="8" name="TextBox 8"/>
          <p:cNvSpPr txBox="1"/>
          <p:nvPr/>
        </p:nvSpPr>
        <p:spPr>
          <a:xfrm>
            <a:off x="4145915" y="306070"/>
            <a:ext cx="4566048" cy="492125"/>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VD2</a:t>
            </a:r>
            <a:r>
              <a:rPr lang="zh-CN" altLang="en-US" sz="3200" dirty="0">
                <a:latin typeface="Raleway Light" pitchFamily="2" charset="0"/>
                <a:ea typeface="黑体" panose="02010609060101010101" charset="-122"/>
                <a:sym typeface="Arial" panose="020B0604020202020204" pitchFamily="34" charset="0"/>
              </a:rPr>
              <a:t> </a:t>
            </a:r>
            <a:r>
              <a:rPr lang="en-US" altLang="zh-CN" sz="3200" dirty="0">
                <a:latin typeface="Raleway Light" pitchFamily="2" charset="0"/>
                <a:ea typeface="黑体" panose="02010609060101010101" charset="-122"/>
                <a:sym typeface="Arial" panose="020B0604020202020204" pitchFamily="34" charset="0"/>
              </a:rPr>
              <a:t>Series</a:t>
            </a:r>
            <a:r>
              <a:rPr lang="zh-CN" altLang="en-US" sz="3200" dirty="0">
                <a:latin typeface="Raleway Light" pitchFamily="2" charset="0"/>
                <a:ea typeface="黑体" panose="02010609060101010101" charset="-122"/>
                <a:sym typeface="Arial" panose="020B0604020202020204" pitchFamily="34" charset="0"/>
              </a:rPr>
              <a:t> </a:t>
            </a:r>
            <a:r>
              <a:rPr lang="en-US" altLang="zh-CN" sz="3200" dirty="0">
                <a:latin typeface="Raleway Light" pitchFamily="2" charset="0"/>
                <a:ea typeface="黑体" panose="02010609060101010101" charset="-122"/>
                <a:sym typeface="Arial" panose="020B0604020202020204" pitchFamily="34" charset="0"/>
              </a:rPr>
              <a:t>Servo</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84759" y="2824237"/>
            <a:ext cx="10081120" cy="646331"/>
          </a:xfrm>
          <a:prstGeom prst="rect">
            <a:avLst/>
          </a:prstGeom>
          <a:noFill/>
        </p:spPr>
        <p:txBody>
          <a:bodyPr wrap="square" rtlCol="0">
            <a:spAutoFit/>
          </a:bodyPr>
          <a:lstStyle/>
          <a:p>
            <a:r>
              <a:rPr kumimoji="1" lang="en-US" altLang="zh-CN" sz="3600" b="1" dirty="0">
                <a:latin typeface="Raleway Light" pitchFamily="2" charset="0"/>
              </a:rPr>
              <a:t>VD2</a:t>
            </a:r>
            <a:r>
              <a:rPr kumimoji="1" lang="zh-CN" altLang="en-US" sz="3600" b="1" dirty="0">
                <a:latin typeface="Raleway Light" pitchFamily="2" charset="0"/>
              </a:rPr>
              <a:t> </a:t>
            </a:r>
            <a:r>
              <a:rPr kumimoji="1" lang="en-US" altLang="zh-CN" sz="3600" b="1" dirty="0">
                <a:latin typeface="Raleway Light" pitchFamily="2" charset="0"/>
              </a:rPr>
              <a:t> Servo Practical Function</a:t>
            </a:r>
            <a:endParaRPr kumimoji="1" lang="zh-CN" altLang="en-US" sz="3600" b="1" dirty="0">
              <a:latin typeface="Raleway Light"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504950" y="1624330"/>
            <a:ext cx="6624955" cy="1689735"/>
          </a:xfrm>
        </p:spPr>
        <p:txBody>
          <a:bodyPr>
            <a:normAutofit/>
          </a:bodyPr>
          <a:lstStyle/>
          <a:p>
            <a:r>
              <a:rPr lang="en-US" altLang="zh-CN" sz="1800" dirty="0">
                <a:latin typeface="Raleway Light" pitchFamily="2" charset="0"/>
                <a:ea typeface="黑体" panose="02010609060101010101" charset="-122"/>
                <a:cs typeface="Arial" panose="020B0604020202020204" pitchFamily="34" charset="0"/>
              </a:rPr>
              <a:t>8 segments of prefabrication speed command;</a:t>
            </a:r>
            <a:endParaRPr lang="en-US" altLang="zh-CN" sz="1800" dirty="0">
              <a:latin typeface="Raleway Light" pitchFamily="2" charset="0"/>
              <a:ea typeface="黑体" panose="02010609060101010101" charset="-122"/>
              <a:cs typeface="Arial" panose="020B0604020202020204" pitchFamily="34" charset="0"/>
            </a:endParaRPr>
          </a:p>
          <a:p>
            <a:r>
              <a:rPr lang="en-US" altLang="zh-CN" sz="1800" dirty="0">
                <a:latin typeface="Raleway Light" pitchFamily="2" charset="0"/>
                <a:ea typeface="黑体" panose="02010609060101010101" charset="-122"/>
                <a:cs typeface="Arial" panose="020B0604020202020204" pitchFamily="34" charset="0"/>
              </a:rPr>
              <a:t>Select the corresponding input through Di input;</a:t>
            </a:r>
            <a:endParaRPr lang="en-US" altLang="zh-CN" sz="1800" dirty="0">
              <a:latin typeface="Raleway Light" pitchFamily="2" charset="0"/>
              <a:ea typeface="黑体" panose="02010609060101010101" charset="-122"/>
              <a:cs typeface="Arial" panose="020B0604020202020204" pitchFamily="34" charset="0"/>
            </a:endParaRPr>
          </a:p>
          <a:p>
            <a:r>
              <a:rPr lang="en-US" altLang="zh-CN" sz="1800" dirty="0">
                <a:latin typeface="Raleway Light" pitchFamily="2" charset="0"/>
                <a:ea typeface="黑体" panose="02010609060101010101" charset="-122"/>
                <a:cs typeface="Arial" panose="020B0604020202020204" pitchFamily="34" charset="0"/>
              </a:rPr>
              <a:t>Acceleration time and deceleration time can be set;</a:t>
            </a:r>
            <a:endParaRPr lang="en-US" altLang="zh-CN" sz="1800" dirty="0">
              <a:latin typeface="Raleway Light" pitchFamily="2" charset="0"/>
              <a:ea typeface="黑体" panose="02010609060101010101" charset="-122"/>
              <a:cs typeface="Arial" panose="020B0604020202020204" pitchFamily="34" charset="0"/>
            </a:endParaRPr>
          </a:p>
          <a:p>
            <a:r>
              <a:rPr lang="en-US" altLang="zh-CN" sz="1800" dirty="0">
                <a:latin typeface="Raleway Light" pitchFamily="2" charset="0"/>
                <a:ea typeface="黑体" panose="02010609060101010101" charset="-122"/>
                <a:cs typeface="Arial" panose="020B0604020202020204" pitchFamily="34" charset="0"/>
              </a:rPr>
              <a:t>Speed command digital input, precise control;</a:t>
            </a:r>
            <a:endParaRPr lang="zh-CN" altLang="en-US" sz="1800" dirty="0">
              <a:latin typeface="Raleway Light" pitchFamily="2" charset="0"/>
              <a:ea typeface="黑体" panose="02010609060101010101" charset="-122"/>
              <a:cs typeface="Arial" panose="020B0604020202020204" pitchFamily="34" charset="0"/>
            </a:endParaRPr>
          </a:p>
        </p:txBody>
      </p:sp>
      <p:sp>
        <p:nvSpPr>
          <p:cNvPr id="51" name="TextBox 8"/>
          <p:cNvSpPr txBox="1"/>
          <p:nvPr/>
        </p:nvSpPr>
        <p:spPr>
          <a:xfrm>
            <a:off x="3839631" y="218758"/>
            <a:ext cx="4962904" cy="492443"/>
          </a:xfrm>
          <a:prstGeom prst="rect">
            <a:avLst/>
          </a:prstGeom>
          <a:noFill/>
        </p:spPr>
        <p:txBody>
          <a:bodyPr wrap="square" lIns="0" tIns="0" rIns="0" bIns="0" rtlCol="0" anchor="ctr">
            <a:spAutoFit/>
          </a:bodyPr>
          <a:lstStyle>
            <a:defPPr>
              <a:defRPr lang="zh-CN"/>
            </a:defPPr>
            <a:lvl1pPr algn="ctr">
              <a:defRPr sz="3200">
                <a:latin typeface="印品黑体" panose="00000500000000000000" pitchFamily="2" charset="-122"/>
                <a:ea typeface="印品黑体" panose="00000500000000000000" pitchFamily="2" charset="-122"/>
              </a:defRPr>
            </a:lvl1pPr>
          </a:lstStyle>
          <a:p>
            <a:r>
              <a:rPr lang="en-US" altLang="zh-CN" dirty="0">
                <a:latin typeface="Raleway Light" pitchFamily="2" charset="0"/>
                <a:ea typeface="黑体" panose="02010609060101010101" charset="-122"/>
              </a:rPr>
              <a:t>Multi Speed Command</a:t>
            </a:r>
            <a:endParaRPr lang="zh-CN" altLang="en-US" dirty="0">
              <a:latin typeface="Raleway Light" pitchFamily="2" charset="0"/>
              <a:ea typeface="黑体" panose="02010609060101010101" charset="-122"/>
            </a:endParaRPr>
          </a:p>
        </p:txBody>
      </p:sp>
      <p:sp>
        <p:nvSpPr>
          <p:cNvPr id="53" name="矩形 52"/>
          <p:cNvSpPr/>
          <p:nvPr/>
        </p:nvSpPr>
        <p:spPr>
          <a:xfrm>
            <a:off x="1607618" y="1155427"/>
            <a:ext cx="3066865" cy="461665"/>
          </a:xfrm>
          <a:prstGeom prst="rect">
            <a:avLst/>
          </a:prstGeom>
        </p:spPr>
        <p:txBody>
          <a:bodyPr wrap="none">
            <a:spAutoFit/>
          </a:bodyPr>
          <a:lstStyle/>
          <a:p>
            <a:r>
              <a:rPr lang="en-US" altLang="zh-CN" sz="2400" b="1" dirty="0">
                <a:latin typeface="Raleway Light" pitchFamily="2" charset="0"/>
                <a:ea typeface="黑体" panose="02010609060101010101" charset="-122"/>
              </a:rPr>
              <a:t>Function description</a:t>
            </a:r>
            <a:endParaRPr lang="zh-CN" altLang="en-US" sz="2400" b="1" dirty="0">
              <a:latin typeface="Raleway Light" pitchFamily="2" charset="0"/>
              <a:ea typeface="黑体" panose="02010609060101010101" charset="-122"/>
            </a:endParaRPr>
          </a:p>
        </p:txBody>
      </p:sp>
      <p:pic>
        <p:nvPicPr>
          <p:cNvPr id="3074" name="Picture 2" descr="See the source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100" y="4132732"/>
            <a:ext cx="2810345" cy="281034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接箭头连接符 4"/>
          <p:cNvCxnSpPr/>
          <p:nvPr/>
        </p:nvCxnSpPr>
        <p:spPr>
          <a:xfrm flipV="1">
            <a:off x="2902001" y="5102921"/>
            <a:ext cx="5544616" cy="1475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461080" y="5117397"/>
            <a:ext cx="1105217" cy="281"/>
          </a:xfrm>
          <a:prstGeom prst="line">
            <a:avLst/>
          </a:prstGeom>
          <a:ln w="28575">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8" name="直接连接符 7"/>
          <p:cNvCxnSpPr/>
          <p:nvPr/>
        </p:nvCxnSpPr>
        <p:spPr>
          <a:xfrm>
            <a:off x="3083230" y="4630001"/>
            <a:ext cx="1273949" cy="0"/>
          </a:xfrm>
          <a:prstGeom prst="line">
            <a:avLst/>
          </a:prstGeom>
          <a:ln w="28575">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10" name="直接连接符 9"/>
          <p:cNvCxnSpPr/>
          <p:nvPr/>
        </p:nvCxnSpPr>
        <p:spPr>
          <a:xfrm>
            <a:off x="5679861" y="5605360"/>
            <a:ext cx="1282444" cy="6684"/>
          </a:xfrm>
          <a:prstGeom prst="line">
            <a:avLst/>
          </a:prstGeom>
          <a:ln w="28575">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12" name="直接连接符 11"/>
          <p:cNvCxnSpPr/>
          <p:nvPr/>
        </p:nvCxnSpPr>
        <p:spPr>
          <a:xfrm>
            <a:off x="7213083" y="4181642"/>
            <a:ext cx="1133601" cy="8120"/>
          </a:xfrm>
          <a:prstGeom prst="line">
            <a:avLst/>
          </a:prstGeom>
          <a:ln w="28575">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13" name="直接连接符 12"/>
          <p:cNvCxnSpPr/>
          <p:nvPr/>
        </p:nvCxnSpPr>
        <p:spPr>
          <a:xfrm flipV="1">
            <a:off x="2976721" y="4634703"/>
            <a:ext cx="94203" cy="501868"/>
          </a:xfrm>
          <a:prstGeom prst="line">
            <a:avLst/>
          </a:prstGeom>
          <a:ln w="28575">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14" name="直接连接符 13"/>
          <p:cNvCxnSpPr/>
          <p:nvPr/>
        </p:nvCxnSpPr>
        <p:spPr>
          <a:xfrm flipV="1">
            <a:off x="6949688" y="4161015"/>
            <a:ext cx="291488" cy="1451030"/>
          </a:xfrm>
          <a:prstGeom prst="line">
            <a:avLst/>
          </a:prstGeom>
          <a:ln w="28575">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15" name="直接连接符 14"/>
          <p:cNvCxnSpPr/>
          <p:nvPr/>
        </p:nvCxnSpPr>
        <p:spPr>
          <a:xfrm flipH="1" flipV="1">
            <a:off x="4347516" y="4630001"/>
            <a:ext cx="113564" cy="472920"/>
          </a:xfrm>
          <a:prstGeom prst="line">
            <a:avLst/>
          </a:prstGeom>
          <a:ln w="28575">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25" name="直接连接符 24"/>
          <p:cNvCxnSpPr/>
          <p:nvPr/>
        </p:nvCxnSpPr>
        <p:spPr>
          <a:xfrm flipH="1">
            <a:off x="5564764" y="4119057"/>
            <a:ext cx="1533" cy="227439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6949688" y="4100969"/>
            <a:ext cx="569" cy="2266644"/>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4330016" y="4132732"/>
            <a:ext cx="1202" cy="2203118"/>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3070924" y="5689519"/>
            <a:ext cx="1145528"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200" dirty="0">
                <a:latin typeface="Raleway Light" pitchFamily="2" charset="0"/>
                <a:ea typeface="黑体" panose="02010609060101010101" charset="-122"/>
                <a:cs typeface="黑体" panose="02010609060101010101" charset="-122"/>
              </a:rPr>
              <a:t>INSPD3:   0 </a:t>
            </a:r>
            <a:endParaRPr lang="en-US" altLang="zh-CN" sz="1200" dirty="0">
              <a:latin typeface="Raleway Light" pitchFamily="2" charset="0"/>
              <a:ea typeface="黑体" panose="02010609060101010101" charset="-122"/>
              <a:cs typeface="黑体" panose="02010609060101010101" charset="-122"/>
            </a:endParaRPr>
          </a:p>
          <a:p>
            <a:r>
              <a:rPr lang="en-US" altLang="zh-CN" sz="1200" dirty="0">
                <a:latin typeface="Raleway Light" pitchFamily="2" charset="0"/>
                <a:ea typeface="黑体" panose="02010609060101010101" charset="-122"/>
                <a:cs typeface="黑体" panose="02010609060101010101" charset="-122"/>
              </a:rPr>
              <a:t>INSPD2:   0</a:t>
            </a:r>
            <a:endParaRPr lang="en-US" altLang="zh-CN" sz="1200" dirty="0">
              <a:latin typeface="Raleway Light" pitchFamily="2" charset="0"/>
              <a:ea typeface="黑体" panose="02010609060101010101" charset="-122"/>
              <a:cs typeface="黑体" panose="02010609060101010101" charset="-122"/>
            </a:endParaRPr>
          </a:p>
          <a:p>
            <a:r>
              <a:rPr lang="en-US" altLang="zh-CN" sz="1200" dirty="0">
                <a:latin typeface="Raleway Light" pitchFamily="2" charset="0"/>
                <a:ea typeface="黑体" panose="02010609060101010101" charset="-122"/>
                <a:cs typeface="黑体" panose="02010609060101010101" charset="-122"/>
              </a:rPr>
              <a:t>INSPD1:   1</a:t>
            </a:r>
            <a:endParaRPr lang="en-US" altLang="zh-CN" sz="1200" dirty="0">
              <a:latin typeface="Raleway Light" pitchFamily="2" charset="0"/>
              <a:ea typeface="黑体" panose="02010609060101010101" charset="-122"/>
              <a:cs typeface="黑体" panose="02010609060101010101" charset="-122"/>
            </a:endParaRPr>
          </a:p>
          <a:p>
            <a:endParaRPr lang="en-US" altLang="zh-CN" sz="1200" dirty="0">
              <a:latin typeface="Raleway Light" pitchFamily="2" charset="0"/>
              <a:ea typeface="黑体" panose="02010609060101010101" charset="-122"/>
              <a:cs typeface="黑体" panose="02010609060101010101" charset="-122"/>
            </a:endParaRPr>
          </a:p>
          <a:p>
            <a:r>
              <a:rPr lang="en-US" altLang="zh-CN" sz="1200" b="1" dirty="0">
                <a:latin typeface="Raleway Light" pitchFamily="2" charset="0"/>
                <a:ea typeface="黑体" panose="02010609060101010101" charset="-122"/>
                <a:cs typeface="Arial" panose="020B0604020202020204" pitchFamily="34" charset="0"/>
              </a:rPr>
              <a:t>speed 1</a:t>
            </a:r>
            <a:endParaRPr lang="zh-CN" altLang="en-US" sz="1200" b="1" dirty="0">
              <a:latin typeface="Raleway Light" pitchFamily="2" charset="0"/>
              <a:ea typeface="黑体" panose="02010609060101010101" charset="-122"/>
              <a:cs typeface="Arial" panose="020B0604020202020204" pitchFamily="34" charset="0"/>
            </a:endParaRPr>
          </a:p>
        </p:txBody>
      </p:sp>
      <p:sp>
        <p:nvSpPr>
          <p:cNvPr id="36" name="文本框 35"/>
          <p:cNvSpPr txBox="1"/>
          <p:nvPr/>
        </p:nvSpPr>
        <p:spPr>
          <a:xfrm>
            <a:off x="5782321" y="5689519"/>
            <a:ext cx="1153785" cy="10147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defRPr sz="1200">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altLang="zh-CN" dirty="0">
                <a:latin typeface="Raleway Light" pitchFamily="2" charset="0"/>
                <a:ea typeface="黑体" panose="02010609060101010101" charset="-122"/>
                <a:cs typeface="黑体" panose="02010609060101010101" charset="-122"/>
              </a:rPr>
              <a:t>INSPD3:    0 </a:t>
            </a:r>
            <a:endParaRPr lang="en-US" altLang="zh-CN" dirty="0">
              <a:latin typeface="Raleway Light" pitchFamily="2" charset="0"/>
              <a:ea typeface="黑体" panose="02010609060101010101" charset="-122"/>
              <a:cs typeface="黑体" panose="02010609060101010101" charset="-122"/>
            </a:endParaRPr>
          </a:p>
          <a:p>
            <a:r>
              <a:rPr lang="en-US" altLang="zh-CN" dirty="0">
                <a:latin typeface="Raleway Light" pitchFamily="2" charset="0"/>
                <a:ea typeface="黑体" panose="02010609060101010101" charset="-122"/>
                <a:cs typeface="黑体" panose="02010609060101010101" charset="-122"/>
              </a:rPr>
              <a:t>INSPD2:    1</a:t>
            </a:r>
            <a:endParaRPr lang="en-US" altLang="zh-CN" dirty="0">
              <a:latin typeface="Raleway Light" pitchFamily="2" charset="0"/>
              <a:ea typeface="黑体" panose="02010609060101010101" charset="-122"/>
              <a:cs typeface="黑体" panose="02010609060101010101" charset="-122"/>
            </a:endParaRPr>
          </a:p>
          <a:p>
            <a:r>
              <a:rPr lang="en-US" altLang="zh-CN" dirty="0">
                <a:latin typeface="Raleway Light" pitchFamily="2" charset="0"/>
                <a:ea typeface="黑体" panose="02010609060101010101" charset="-122"/>
                <a:cs typeface="黑体" panose="02010609060101010101" charset="-122"/>
              </a:rPr>
              <a:t>INSPD1:    1</a:t>
            </a:r>
            <a:endParaRPr lang="en-US" altLang="zh-CN" dirty="0">
              <a:latin typeface="Raleway Light" pitchFamily="2" charset="0"/>
              <a:ea typeface="黑体" panose="02010609060101010101" charset="-122"/>
              <a:cs typeface="黑体" panose="02010609060101010101" charset="-122"/>
            </a:endParaRPr>
          </a:p>
          <a:p>
            <a:endParaRPr lang="en-US" altLang="zh-CN" dirty="0">
              <a:latin typeface="Raleway Light" pitchFamily="2" charset="0"/>
              <a:ea typeface="黑体" panose="02010609060101010101" charset="-122"/>
              <a:cs typeface="黑体" panose="02010609060101010101" charset="-122"/>
            </a:endParaRPr>
          </a:p>
          <a:p>
            <a:r>
              <a:rPr lang="en-US" altLang="zh-CN" b="1" dirty="0">
                <a:latin typeface="Raleway Light" pitchFamily="2" charset="0"/>
                <a:ea typeface="黑体" panose="02010609060101010101" charset="-122"/>
                <a:cs typeface="Arial" panose="020B0604020202020204" pitchFamily="34" charset="0"/>
              </a:rPr>
              <a:t>speed</a:t>
            </a:r>
            <a:r>
              <a:rPr lang="zh-CN" altLang="en-US" b="1" dirty="0">
                <a:latin typeface="Raleway Light" pitchFamily="2" charset="0"/>
                <a:ea typeface="黑体" panose="02010609060101010101" charset="-122"/>
                <a:cs typeface="Arial" panose="020B0604020202020204" pitchFamily="34" charset="0"/>
              </a:rPr>
              <a:t> </a:t>
            </a:r>
            <a:r>
              <a:rPr lang="en-US" altLang="zh-CN" b="1" dirty="0">
                <a:latin typeface="Raleway Light" pitchFamily="2" charset="0"/>
                <a:ea typeface="黑体" panose="02010609060101010101" charset="-122"/>
                <a:cs typeface="Arial" panose="020B0604020202020204" pitchFamily="34" charset="0"/>
              </a:rPr>
              <a:t>3</a:t>
            </a:r>
            <a:endParaRPr lang="zh-CN" altLang="en-US" b="1" dirty="0">
              <a:latin typeface="Raleway Light" pitchFamily="2" charset="0"/>
              <a:ea typeface="黑体" panose="02010609060101010101" charset="-122"/>
              <a:cs typeface="Arial" panose="020B0604020202020204" pitchFamily="34" charset="0"/>
            </a:endParaRPr>
          </a:p>
        </p:txBody>
      </p:sp>
      <p:sp>
        <p:nvSpPr>
          <p:cNvPr id="37" name="文本框 36"/>
          <p:cNvSpPr txBox="1"/>
          <p:nvPr/>
        </p:nvSpPr>
        <p:spPr>
          <a:xfrm>
            <a:off x="7169892" y="5660955"/>
            <a:ext cx="1237345" cy="10147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defRPr sz="1200">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altLang="zh-CN" dirty="0">
                <a:latin typeface="Raleway Light" pitchFamily="2" charset="0"/>
                <a:ea typeface="黑体" panose="02010609060101010101" charset="-122"/>
                <a:cs typeface="黑体" panose="02010609060101010101" charset="-122"/>
              </a:rPr>
              <a:t>INSPD3:    0 </a:t>
            </a:r>
            <a:endParaRPr lang="en-US" altLang="zh-CN" dirty="0">
              <a:latin typeface="Raleway Light" pitchFamily="2" charset="0"/>
              <a:ea typeface="黑体" panose="02010609060101010101" charset="-122"/>
              <a:cs typeface="黑体" panose="02010609060101010101" charset="-122"/>
            </a:endParaRPr>
          </a:p>
          <a:p>
            <a:r>
              <a:rPr lang="en-US" altLang="zh-CN" dirty="0">
                <a:latin typeface="Raleway Light" pitchFamily="2" charset="0"/>
                <a:ea typeface="黑体" panose="02010609060101010101" charset="-122"/>
                <a:cs typeface="黑体" panose="02010609060101010101" charset="-122"/>
              </a:rPr>
              <a:t>INSPD2:    1</a:t>
            </a:r>
            <a:endParaRPr lang="en-US" altLang="zh-CN" dirty="0">
              <a:latin typeface="Raleway Light" pitchFamily="2" charset="0"/>
              <a:ea typeface="黑体" panose="02010609060101010101" charset="-122"/>
              <a:cs typeface="黑体" panose="02010609060101010101" charset="-122"/>
            </a:endParaRPr>
          </a:p>
          <a:p>
            <a:r>
              <a:rPr lang="en-US" altLang="zh-CN" dirty="0">
                <a:latin typeface="Raleway Light" pitchFamily="2" charset="0"/>
                <a:ea typeface="黑体" panose="02010609060101010101" charset="-122"/>
                <a:cs typeface="黑体" panose="02010609060101010101" charset="-122"/>
              </a:rPr>
              <a:t>INSPD1:    0</a:t>
            </a:r>
            <a:endParaRPr lang="en-US" altLang="zh-CN" dirty="0">
              <a:latin typeface="Raleway Light" pitchFamily="2" charset="0"/>
              <a:ea typeface="黑体" panose="02010609060101010101" charset="-122"/>
              <a:cs typeface="黑体" panose="02010609060101010101" charset="-122"/>
            </a:endParaRPr>
          </a:p>
          <a:p>
            <a:endParaRPr lang="en-US" altLang="zh-CN" dirty="0">
              <a:latin typeface="Raleway Light" pitchFamily="2" charset="0"/>
              <a:ea typeface="黑体" panose="02010609060101010101" charset="-122"/>
              <a:cs typeface="黑体" panose="02010609060101010101" charset="-122"/>
            </a:endParaRPr>
          </a:p>
          <a:p>
            <a:r>
              <a:rPr lang="en-US" altLang="zh-CN" b="1" dirty="0">
                <a:latin typeface="Raleway Light" pitchFamily="2" charset="0"/>
                <a:ea typeface="黑体" panose="02010609060101010101" charset="-122"/>
                <a:cs typeface="Arial" panose="020B0604020202020204" pitchFamily="34" charset="0"/>
              </a:rPr>
              <a:t>Speed</a:t>
            </a:r>
            <a:r>
              <a:rPr lang="zh-CN" altLang="en-US" b="1" dirty="0">
                <a:latin typeface="Raleway Light" pitchFamily="2" charset="0"/>
                <a:ea typeface="黑体" panose="02010609060101010101" charset="-122"/>
                <a:cs typeface="Arial" panose="020B0604020202020204" pitchFamily="34" charset="0"/>
              </a:rPr>
              <a:t> </a:t>
            </a:r>
            <a:r>
              <a:rPr lang="en-US" altLang="zh-CN" b="1" dirty="0">
                <a:latin typeface="Raleway Light" pitchFamily="2" charset="0"/>
                <a:ea typeface="黑体" panose="02010609060101010101" charset="-122"/>
                <a:cs typeface="Arial" panose="020B0604020202020204" pitchFamily="34" charset="0"/>
              </a:rPr>
              <a:t>2</a:t>
            </a:r>
            <a:endParaRPr lang="zh-CN" altLang="en-US" b="1" dirty="0">
              <a:latin typeface="Raleway Light" pitchFamily="2" charset="0"/>
              <a:ea typeface="黑体" panose="02010609060101010101" charset="-122"/>
              <a:cs typeface="Arial" panose="020B0604020202020204" pitchFamily="34" charset="0"/>
            </a:endParaRPr>
          </a:p>
        </p:txBody>
      </p:sp>
      <p:sp>
        <p:nvSpPr>
          <p:cNvPr id="38" name="文本框 37"/>
          <p:cNvSpPr txBox="1"/>
          <p:nvPr/>
        </p:nvSpPr>
        <p:spPr>
          <a:xfrm>
            <a:off x="4441788" y="5689519"/>
            <a:ext cx="1110927"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defRPr sz="1200">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altLang="zh-CN" dirty="0">
                <a:latin typeface="Raleway Light" pitchFamily="2" charset="0"/>
                <a:ea typeface="黑体" panose="02010609060101010101" charset="-122"/>
                <a:cs typeface="黑体" panose="02010609060101010101" charset="-122"/>
              </a:rPr>
              <a:t>INSPD3:    0 </a:t>
            </a:r>
            <a:endParaRPr lang="en-US" altLang="zh-CN" dirty="0">
              <a:latin typeface="Raleway Light" pitchFamily="2" charset="0"/>
              <a:ea typeface="黑体" panose="02010609060101010101" charset="-122"/>
              <a:cs typeface="黑体" panose="02010609060101010101" charset="-122"/>
            </a:endParaRPr>
          </a:p>
          <a:p>
            <a:r>
              <a:rPr lang="en-US" altLang="zh-CN" dirty="0">
                <a:latin typeface="Raleway Light" pitchFamily="2" charset="0"/>
                <a:ea typeface="黑体" panose="02010609060101010101" charset="-122"/>
                <a:cs typeface="黑体" panose="02010609060101010101" charset="-122"/>
              </a:rPr>
              <a:t>INSPD2:    0</a:t>
            </a:r>
            <a:endParaRPr lang="en-US" altLang="zh-CN" dirty="0">
              <a:latin typeface="Raleway Light" pitchFamily="2" charset="0"/>
              <a:ea typeface="黑体" panose="02010609060101010101" charset="-122"/>
              <a:cs typeface="黑体" panose="02010609060101010101" charset="-122"/>
            </a:endParaRPr>
          </a:p>
          <a:p>
            <a:r>
              <a:rPr lang="en-US" altLang="zh-CN" dirty="0">
                <a:latin typeface="Raleway Light" pitchFamily="2" charset="0"/>
                <a:ea typeface="黑体" panose="02010609060101010101" charset="-122"/>
                <a:cs typeface="黑体" panose="02010609060101010101" charset="-122"/>
              </a:rPr>
              <a:t>INSPD1:    0</a:t>
            </a:r>
            <a:endParaRPr lang="en-US" altLang="zh-CN" dirty="0">
              <a:latin typeface="Raleway Light" pitchFamily="2" charset="0"/>
              <a:ea typeface="黑体" panose="02010609060101010101" charset="-122"/>
              <a:cs typeface="黑体" panose="02010609060101010101" charset="-122"/>
            </a:endParaRPr>
          </a:p>
          <a:p>
            <a:endParaRPr lang="en-US" altLang="zh-CN" dirty="0">
              <a:latin typeface="Raleway Light" pitchFamily="2" charset="0"/>
              <a:ea typeface="黑体" panose="02010609060101010101" charset="-122"/>
              <a:cs typeface="黑体" panose="02010609060101010101" charset="-122"/>
            </a:endParaRPr>
          </a:p>
          <a:p>
            <a:r>
              <a:rPr lang="en-US" altLang="zh-CN" b="1" dirty="0">
                <a:latin typeface="Raleway Light" pitchFamily="2" charset="0"/>
                <a:ea typeface="黑体" panose="02010609060101010101" charset="-122"/>
                <a:cs typeface="Arial" panose="020B0604020202020204" pitchFamily="34" charset="0"/>
              </a:rPr>
              <a:t>speed 0</a:t>
            </a:r>
            <a:endParaRPr lang="en-US" altLang="zh-CN" b="1" dirty="0">
              <a:latin typeface="Raleway Light" pitchFamily="2" charset="0"/>
              <a:ea typeface="黑体" panose="02010609060101010101" charset="-122"/>
              <a:cs typeface="Arial" panose="020B0604020202020204" pitchFamily="34" charset="0"/>
            </a:endParaRPr>
          </a:p>
        </p:txBody>
      </p:sp>
      <p:sp>
        <p:nvSpPr>
          <p:cNvPr id="39" name="文本框 38"/>
          <p:cNvSpPr txBox="1"/>
          <p:nvPr/>
        </p:nvSpPr>
        <p:spPr>
          <a:xfrm>
            <a:off x="3083230" y="4321744"/>
            <a:ext cx="788940" cy="275590"/>
          </a:xfrm>
          <a:prstGeom prst="rect">
            <a:avLst/>
          </a:prstGeom>
          <a:noFill/>
        </p:spPr>
        <p:txBody>
          <a:bodyPr wrap="square" rtlCol="0">
            <a:spAutoFit/>
          </a:bodyPr>
          <a:lstStyle/>
          <a:p>
            <a:r>
              <a:rPr lang="en-US" altLang="zh-CN" sz="1200" dirty="0">
                <a:latin typeface="Raleway Light" pitchFamily="2" charset="0"/>
                <a:ea typeface="黑体" panose="02010609060101010101" charset="-122"/>
              </a:rPr>
              <a:t>300rpm</a:t>
            </a:r>
            <a:endParaRPr lang="en-US" altLang="zh-CN" sz="1200" dirty="0">
              <a:latin typeface="Raleway Light" pitchFamily="2" charset="0"/>
              <a:ea typeface="黑体" panose="02010609060101010101" charset="-122"/>
            </a:endParaRPr>
          </a:p>
        </p:txBody>
      </p:sp>
      <p:sp>
        <p:nvSpPr>
          <p:cNvPr id="40" name="文本框 39"/>
          <p:cNvSpPr txBox="1"/>
          <p:nvPr/>
        </p:nvSpPr>
        <p:spPr>
          <a:xfrm>
            <a:off x="5739500" y="5355550"/>
            <a:ext cx="1096624" cy="276999"/>
          </a:xfrm>
          <a:prstGeom prst="rect">
            <a:avLst/>
          </a:prstGeom>
          <a:noFill/>
        </p:spPr>
        <p:txBody>
          <a:bodyPr wrap="square" rtlCol="0">
            <a:spAutoFit/>
          </a:bodyPr>
          <a:lstStyle/>
          <a:p>
            <a:r>
              <a:rPr lang="en-US" altLang="zh-CN" sz="1200" dirty="0">
                <a:latin typeface="Raleway Light" pitchFamily="2" charset="0"/>
                <a:ea typeface="黑体" panose="02010609060101010101" charset="-122"/>
              </a:rPr>
              <a:t>-300 rpm</a:t>
            </a:r>
            <a:endParaRPr lang="en-US" altLang="zh-CN" sz="1200" dirty="0">
              <a:latin typeface="Raleway Light" pitchFamily="2" charset="0"/>
              <a:ea typeface="黑体" panose="02010609060101010101" charset="-122"/>
            </a:endParaRPr>
          </a:p>
        </p:txBody>
      </p:sp>
      <p:sp>
        <p:nvSpPr>
          <p:cNvPr id="41" name="文本框 40"/>
          <p:cNvSpPr txBox="1"/>
          <p:nvPr/>
        </p:nvSpPr>
        <p:spPr>
          <a:xfrm>
            <a:off x="7165103" y="3855733"/>
            <a:ext cx="991948" cy="276999"/>
          </a:xfrm>
          <a:prstGeom prst="rect">
            <a:avLst/>
          </a:prstGeom>
          <a:noFill/>
        </p:spPr>
        <p:txBody>
          <a:bodyPr wrap="square" rtlCol="0">
            <a:spAutoFit/>
          </a:bodyPr>
          <a:lstStyle/>
          <a:p>
            <a:r>
              <a:rPr lang="en-US" altLang="zh-CN" sz="1200" dirty="0">
                <a:latin typeface="Raleway Light" pitchFamily="2" charset="0"/>
                <a:ea typeface="黑体" panose="02010609060101010101" charset="-122"/>
              </a:rPr>
              <a:t>600 rpm</a:t>
            </a:r>
            <a:endParaRPr lang="en-US" altLang="zh-CN" sz="1200" dirty="0">
              <a:latin typeface="Raleway Light" pitchFamily="2" charset="0"/>
              <a:ea typeface="黑体" panose="02010609060101010101" charset="-122"/>
            </a:endParaRPr>
          </a:p>
        </p:txBody>
      </p:sp>
      <p:sp>
        <p:nvSpPr>
          <p:cNvPr id="43" name="文本框 42"/>
          <p:cNvSpPr txBox="1"/>
          <p:nvPr/>
        </p:nvSpPr>
        <p:spPr>
          <a:xfrm>
            <a:off x="2964717" y="3520191"/>
            <a:ext cx="369332" cy="600164"/>
          </a:xfrm>
          <a:prstGeom prst="rect">
            <a:avLst/>
          </a:prstGeom>
          <a:noFill/>
        </p:spPr>
        <p:txBody>
          <a:bodyPr vert="eaVert" wrap="square" rtlCol="0">
            <a:spAutoFit/>
          </a:bodyPr>
          <a:lstStyle>
            <a:defPPr>
              <a:defRPr lang="zh-CN"/>
            </a:defPPr>
            <a:lvl1pPr>
              <a:defRPr sz="1100" b="1">
                <a:latin typeface="微软雅黑 Light" panose="020B0502040204020203" pitchFamily="34" charset="-122"/>
                <a:ea typeface="微软雅黑 Light" panose="020B0502040204020203" pitchFamily="34" charset="-122"/>
              </a:defRPr>
            </a:lvl1pPr>
          </a:lstStyle>
          <a:p>
            <a:r>
              <a:rPr lang="en-US" altLang="zh-CN" sz="1200" dirty="0">
                <a:latin typeface="Raleway Light" pitchFamily="2" charset="0"/>
                <a:ea typeface="黑体" panose="02010609060101010101" charset="-122"/>
                <a:cs typeface="Arial" panose="020B0604020202020204" pitchFamily="34" charset="0"/>
              </a:rPr>
              <a:t>Speed</a:t>
            </a:r>
            <a:endParaRPr lang="zh-CN" altLang="en-US" sz="1200" dirty="0">
              <a:latin typeface="Raleway Light" pitchFamily="2" charset="0"/>
              <a:ea typeface="黑体" panose="02010609060101010101" charset="-122"/>
              <a:cs typeface="Arial" panose="020B0604020202020204" pitchFamily="34" charset="0"/>
            </a:endParaRPr>
          </a:p>
        </p:txBody>
      </p:sp>
      <p:sp>
        <p:nvSpPr>
          <p:cNvPr id="44" name="文本框 43"/>
          <p:cNvSpPr txBox="1"/>
          <p:nvPr/>
        </p:nvSpPr>
        <p:spPr>
          <a:xfrm>
            <a:off x="8186389" y="5252379"/>
            <a:ext cx="547242" cy="260350"/>
          </a:xfrm>
          <a:prstGeom prst="rect">
            <a:avLst/>
          </a:prstGeom>
          <a:noFill/>
        </p:spPr>
        <p:txBody>
          <a:bodyPr wrap="square" rtlCol="0">
            <a:spAutoFit/>
          </a:bodyPr>
          <a:lstStyle/>
          <a:p>
            <a:r>
              <a:rPr lang="en-US" altLang="zh-CN" sz="1100" b="1" dirty="0">
                <a:latin typeface="Raleway Light" pitchFamily="2" charset="0"/>
                <a:ea typeface="黑体" panose="02010609060101010101" charset="-122"/>
              </a:rPr>
              <a:t>Time</a:t>
            </a:r>
            <a:endParaRPr lang="zh-CN" altLang="en-US" sz="1100" b="1" dirty="0">
              <a:latin typeface="Raleway Light" pitchFamily="2" charset="0"/>
              <a:ea typeface="黑体" panose="02010609060101010101" charset="-122"/>
            </a:endParaRPr>
          </a:p>
        </p:txBody>
      </p:sp>
      <p:cxnSp>
        <p:nvCxnSpPr>
          <p:cNvPr id="7" name="直接箭头连接符 6"/>
          <p:cNvCxnSpPr/>
          <p:nvPr/>
        </p:nvCxnSpPr>
        <p:spPr>
          <a:xfrm flipV="1">
            <a:off x="2974009" y="3472309"/>
            <a:ext cx="0" cy="254072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flipV="1">
            <a:off x="5566297" y="5117397"/>
            <a:ext cx="113564" cy="472920"/>
          </a:xfrm>
          <a:prstGeom prst="line">
            <a:avLst/>
          </a:prstGeom>
          <a:ln w="28575">
            <a:solidFill>
              <a:srgbClr val="0070C0"/>
            </a:solidFill>
          </a:ln>
        </p:spPr>
        <p:style>
          <a:lnRef idx="3">
            <a:schemeClr val="accent2"/>
          </a:lnRef>
          <a:fillRef idx="0">
            <a:schemeClr val="accent2"/>
          </a:fillRef>
          <a:effectRef idx="2">
            <a:schemeClr val="accent2"/>
          </a:effectRef>
          <a:fontRef idx="minor">
            <a:schemeClr val="tx1"/>
          </a:fontRef>
        </p:style>
      </p:cxnSp>
      <p:sp>
        <p:nvSpPr>
          <p:cNvPr id="66" name="文本框 65"/>
          <p:cNvSpPr txBox="1"/>
          <p:nvPr/>
        </p:nvSpPr>
        <p:spPr>
          <a:xfrm>
            <a:off x="4440587" y="4843147"/>
            <a:ext cx="693941" cy="275590"/>
          </a:xfrm>
          <a:prstGeom prst="rect">
            <a:avLst/>
          </a:prstGeom>
          <a:noFill/>
        </p:spPr>
        <p:txBody>
          <a:bodyPr wrap="square" rtlCol="0">
            <a:spAutoFit/>
          </a:bodyPr>
          <a:lstStyle/>
          <a:p>
            <a:r>
              <a:rPr lang="en-US" altLang="zh-CN" sz="1200" dirty="0">
                <a:latin typeface="Raleway Light" pitchFamily="2" charset="0"/>
                <a:ea typeface="黑体" panose="02010609060101010101" charset="-122"/>
              </a:rPr>
              <a:t>0 rpm</a:t>
            </a:r>
            <a:endParaRPr lang="en-US" altLang="zh-CN" sz="1200" dirty="0">
              <a:latin typeface="Raleway Light" pitchFamily="2" charset="0"/>
              <a:ea typeface="黑体" panose="02010609060101010101" charset="-122"/>
            </a:endParaRPr>
          </a:p>
        </p:txBody>
      </p:sp>
      <p:sp>
        <p:nvSpPr>
          <p:cNvPr id="78" name="矩形 77"/>
          <p:cNvSpPr/>
          <p:nvPr/>
        </p:nvSpPr>
        <p:spPr>
          <a:xfrm>
            <a:off x="7946857" y="1203133"/>
            <a:ext cx="4136069" cy="461665"/>
          </a:xfrm>
          <a:prstGeom prst="rect">
            <a:avLst/>
          </a:prstGeom>
        </p:spPr>
        <p:txBody>
          <a:bodyPr wrap="none">
            <a:spAutoFit/>
          </a:bodyPr>
          <a:lstStyle/>
          <a:p>
            <a:r>
              <a:rPr lang="en-US" altLang="zh-CN" sz="2400" b="1" dirty="0">
                <a:latin typeface="Raleway Light" pitchFamily="2" charset="0"/>
                <a:ea typeface="黑体" panose="02010609060101010101" charset="-122"/>
                <a:cs typeface="黑体" panose="02010609060101010101" charset="-122"/>
              </a:rPr>
              <a:t>Application: Cream Extruder</a:t>
            </a:r>
            <a:endParaRPr lang="zh-CN" altLang="en-US" sz="2400" b="1" dirty="0">
              <a:latin typeface="Raleway Light" pitchFamily="2" charset="0"/>
              <a:ea typeface="黑体" panose="02010609060101010101" charset="-122"/>
              <a:cs typeface="黑体" panose="02010609060101010101" charset="-122"/>
            </a:endParaRPr>
          </a:p>
        </p:txBody>
      </p:sp>
      <p:sp>
        <p:nvSpPr>
          <p:cNvPr id="79" name="文本框 78"/>
          <p:cNvSpPr txBox="1"/>
          <p:nvPr/>
        </p:nvSpPr>
        <p:spPr>
          <a:xfrm>
            <a:off x="7303403" y="1854007"/>
            <a:ext cx="5544616" cy="653973"/>
          </a:xfrm>
          <a:prstGeom prst="rect">
            <a:avLst/>
          </a:prstGeom>
        </p:spPr>
        <p:txBody>
          <a:bodyPr vert="horz" lIns="91440" tIns="45720" rIns="91440" bIns="45720" rtlCol="0">
            <a:normAutofit/>
          </a:bodyPr>
          <a:lstStyle>
            <a:lvl1pPr marL="228600" indent="-228600" defTabSz="914400" eaLnBrk="1" latinLnBrk="0" hangingPunct="1">
              <a:lnSpc>
                <a:spcPct val="90000"/>
              </a:lnSpc>
              <a:spcBef>
                <a:spcPts val="1000"/>
              </a:spcBef>
              <a:buFont typeface="Arial" panose="020B0604020202020204" pitchFamily="34" charset="0"/>
              <a:buChar char="•"/>
              <a:defRPr sz="1800">
                <a:latin typeface="+mn-lt"/>
                <a:ea typeface="+mn-ea"/>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0" indent="0">
              <a:buNone/>
            </a:pPr>
            <a:r>
              <a:rPr lang="en-US" altLang="zh-CN" dirty="0">
                <a:latin typeface="Raleway Light" pitchFamily="2" charset="0"/>
                <a:ea typeface="黑体" panose="02010609060101010101" charset="-122"/>
                <a:cs typeface="Arial" panose="020B0604020202020204" pitchFamily="34" charset="0"/>
              </a:rPr>
              <a:t>Through I/O control motor start, stop, reverse;</a:t>
            </a:r>
            <a:endParaRPr lang="zh-CN" altLang="en-US" dirty="0">
              <a:latin typeface="Raleway Light" pitchFamily="2" charset="0"/>
              <a:ea typeface="黑体" panose="02010609060101010101" charset="-122"/>
              <a:cs typeface="Arial" panose="020B060402020202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499" y="2426447"/>
            <a:ext cx="3323601" cy="4707592"/>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1000"/>
                                        <p:tgtEl>
                                          <p:spTgt spid="1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1000"/>
                                        <p:tgtEl>
                                          <p:spTgt spid="15"/>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wipe(up)">
                                      <p:cBhvr>
                                        <p:cTn id="73" dur="1000"/>
                                        <p:tgtEl>
                                          <p:spTgt spid="58"/>
                                        </p:tgtEl>
                                      </p:cBhvr>
                                    </p:animEffect>
                                  </p:childTnLst>
                                </p:cTn>
                              </p:par>
                            </p:childTnLst>
                          </p:cTn>
                        </p:par>
                        <p:par>
                          <p:cTn id="74" fill="hold">
                            <p:stCondLst>
                              <p:cond delay="1000"/>
                            </p:stCondLst>
                            <p:childTnLst>
                              <p:par>
                                <p:cTn id="75" presetID="22" presetClass="entr" presetSubtype="8" fill="hold"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1000"/>
                                        <p:tgtEl>
                                          <p:spTgt spid="10"/>
                                        </p:tgtEl>
                                      </p:cBhvr>
                                    </p:animEffect>
                                  </p:childTnLst>
                                </p:cTn>
                              </p:par>
                            </p:childTnLst>
                          </p:cTn>
                        </p:par>
                        <p:par>
                          <p:cTn id="78" fill="hold">
                            <p:stCondLst>
                              <p:cond delay="2000"/>
                            </p:stCondLst>
                            <p:childTnLst>
                              <p:par>
                                <p:cTn id="79" presetID="1" presetClass="entr" presetSubtype="0"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par>
                          <p:cTn id="85" fill="hold">
                            <p:stCondLst>
                              <p:cond delay="0"/>
                            </p:stCondLst>
                            <p:childTnLst>
                              <p:par>
                                <p:cTn id="86" presetID="22" presetClass="entr" presetSubtype="4" fill="hold"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down)">
                                      <p:cBhvr>
                                        <p:cTn id="88" dur="1000"/>
                                        <p:tgtEl>
                                          <p:spTgt spid="14"/>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par>
                          <p:cTn id="91" fill="hold">
                            <p:stCondLst>
                              <p:cond delay="1000"/>
                            </p:stCondLst>
                            <p:childTnLst>
                              <p:par>
                                <p:cTn id="92" presetID="22" presetClass="entr" presetSubtype="8" fill="hold" nodeType="after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wipe(left)">
                                      <p:cBhvr>
                                        <p:cTn id="94" dur="1000"/>
                                        <p:tgtEl>
                                          <p:spTgt spid="12"/>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07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3" grpId="0"/>
      <p:bldP spid="35" grpId="0" bldLvl="0" animBg="1"/>
      <p:bldP spid="36" grpId="0" bldLvl="0" animBg="1"/>
      <p:bldP spid="37" grpId="0" bldLvl="0" animBg="1"/>
      <p:bldP spid="38" grpId="0" bldLvl="0" animBg="1"/>
      <p:bldP spid="39" grpId="0"/>
      <p:bldP spid="40" grpId="0"/>
      <p:bldP spid="41" grpId="0"/>
      <p:bldP spid="66" grpId="0"/>
      <p:bldP spid="78" grpId="0"/>
      <p:bldP spid="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821111" y="5102598"/>
            <a:ext cx="504056" cy="792088"/>
          </a:xfrm>
          <a:prstGeom prst="rect">
            <a:avLst/>
          </a:prstGeom>
          <a:solidFill>
            <a:schemeClr val="accent2">
              <a:lumMod val="20000"/>
              <a:lumOff val="80000"/>
            </a:schemeClr>
          </a:solidFill>
          <a:ln w="6350">
            <a:solidFill>
              <a:schemeClr val="accent2"/>
            </a:solidFill>
            <a:prstDash val="dash"/>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16" name="矩形 15"/>
          <p:cNvSpPr/>
          <p:nvPr/>
        </p:nvSpPr>
        <p:spPr>
          <a:xfrm>
            <a:off x="5025219" y="5139794"/>
            <a:ext cx="504056" cy="792088"/>
          </a:xfrm>
          <a:prstGeom prst="rect">
            <a:avLst/>
          </a:prstGeom>
          <a:solidFill>
            <a:schemeClr val="accent2">
              <a:lumMod val="20000"/>
              <a:lumOff val="80000"/>
            </a:schemeClr>
          </a:solidFill>
          <a:ln w="6350">
            <a:solidFill>
              <a:schemeClr val="accent2"/>
            </a:solidFill>
            <a:prstDash val="dash"/>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17" name="矩形 16"/>
          <p:cNvSpPr/>
          <p:nvPr/>
        </p:nvSpPr>
        <p:spPr>
          <a:xfrm>
            <a:off x="6395046" y="5123765"/>
            <a:ext cx="504056" cy="792088"/>
          </a:xfrm>
          <a:prstGeom prst="rect">
            <a:avLst/>
          </a:prstGeom>
          <a:solidFill>
            <a:schemeClr val="accent2">
              <a:lumMod val="20000"/>
              <a:lumOff val="80000"/>
            </a:schemeClr>
          </a:solidFill>
          <a:ln w="6350">
            <a:solidFill>
              <a:schemeClr val="accent2"/>
            </a:solidFill>
            <a:prstDash val="dash"/>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18" name="矩形 17"/>
          <p:cNvSpPr/>
          <p:nvPr/>
        </p:nvSpPr>
        <p:spPr>
          <a:xfrm>
            <a:off x="9597727" y="5128493"/>
            <a:ext cx="504056" cy="792088"/>
          </a:xfrm>
          <a:prstGeom prst="rect">
            <a:avLst/>
          </a:prstGeom>
          <a:solidFill>
            <a:schemeClr val="accent2">
              <a:lumMod val="20000"/>
              <a:lumOff val="80000"/>
            </a:schemeClr>
          </a:solidFill>
          <a:ln w="6350">
            <a:solidFill>
              <a:schemeClr val="accent2"/>
            </a:solidFill>
            <a:prstDash val="dash"/>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3" name="矩形 2"/>
          <p:cNvSpPr/>
          <p:nvPr/>
        </p:nvSpPr>
        <p:spPr>
          <a:xfrm>
            <a:off x="1100783" y="5953142"/>
            <a:ext cx="10441160"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5" name="矩形 4"/>
          <p:cNvSpPr/>
          <p:nvPr/>
        </p:nvSpPr>
        <p:spPr>
          <a:xfrm>
            <a:off x="1820863" y="5128493"/>
            <a:ext cx="504056" cy="79208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solidFill>
                <a:srgbClr val="18B29D"/>
              </a:solidFill>
              <a:latin typeface="Raleway Light" pitchFamily="2" charset="0"/>
              <a:ea typeface="黑体" panose="02010609060101010101" charset="-122"/>
            </a:endParaRPr>
          </a:p>
        </p:txBody>
      </p:sp>
      <p:sp>
        <p:nvSpPr>
          <p:cNvPr id="7" name="下箭头 6"/>
          <p:cNvSpPr/>
          <p:nvPr/>
        </p:nvSpPr>
        <p:spPr>
          <a:xfrm>
            <a:off x="1880736" y="4538377"/>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8" name="下箭头 7"/>
          <p:cNvSpPr/>
          <p:nvPr/>
        </p:nvSpPr>
        <p:spPr>
          <a:xfrm>
            <a:off x="5133231" y="4560897"/>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9" name="下箭头 8"/>
          <p:cNvSpPr/>
          <p:nvPr/>
        </p:nvSpPr>
        <p:spPr>
          <a:xfrm>
            <a:off x="6501383" y="4538377"/>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10" name="下箭头 9"/>
          <p:cNvSpPr/>
          <p:nvPr/>
        </p:nvSpPr>
        <p:spPr>
          <a:xfrm>
            <a:off x="9669735" y="4538377"/>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aleway Light" pitchFamily="2" charset="0"/>
              <a:ea typeface="黑体" panose="02010609060101010101" charset="-122"/>
            </a:endParaRPr>
          </a:p>
        </p:txBody>
      </p:sp>
      <p:sp>
        <p:nvSpPr>
          <p:cNvPr id="12" name="TextBox 8"/>
          <p:cNvSpPr txBox="1"/>
          <p:nvPr/>
        </p:nvSpPr>
        <p:spPr>
          <a:xfrm>
            <a:off x="3044999" y="280479"/>
            <a:ext cx="5971476" cy="492443"/>
          </a:xfrm>
          <a:prstGeom prst="rect">
            <a:avLst/>
          </a:prstGeom>
          <a:noFill/>
        </p:spPr>
        <p:txBody>
          <a:bodyPr wrap="square" lIns="0" tIns="0" rIns="0" bIns="0" rtlCol="0" anchor="ctr">
            <a:spAutoFit/>
          </a:bodyPr>
          <a:lstStyle>
            <a:defPPr>
              <a:defRPr lang="zh-CN"/>
            </a:defPPr>
            <a:lvl1pPr algn="ctr">
              <a:defRPr sz="3200">
                <a:latin typeface="印品黑体" panose="00000500000000000000" pitchFamily="2" charset="-122"/>
                <a:ea typeface="印品黑体" panose="00000500000000000000" pitchFamily="2" charset="-122"/>
              </a:defRPr>
            </a:lvl1pPr>
          </a:lstStyle>
          <a:p>
            <a:r>
              <a:rPr lang="en-US" altLang="zh-CN" dirty="0">
                <a:latin typeface="Raleway Light" pitchFamily="2" charset="0"/>
                <a:ea typeface="黑体" panose="02010609060101010101" charset="-122"/>
              </a:rPr>
              <a:t>Multistage Position Command</a:t>
            </a:r>
            <a:endParaRPr lang="zh-CN" altLang="en-US" dirty="0">
              <a:latin typeface="Raleway Light" pitchFamily="2" charset="0"/>
              <a:ea typeface="黑体" panose="02010609060101010101" charset="-122"/>
            </a:endParaRPr>
          </a:p>
        </p:txBody>
      </p:sp>
      <p:sp>
        <p:nvSpPr>
          <p:cNvPr id="6" name="文本框 5"/>
          <p:cNvSpPr txBox="1"/>
          <p:nvPr/>
        </p:nvSpPr>
        <p:spPr>
          <a:xfrm>
            <a:off x="2532029" y="5380500"/>
            <a:ext cx="1947184" cy="369332"/>
          </a:xfrm>
          <a:prstGeom prst="rect">
            <a:avLst/>
          </a:prstGeom>
          <a:noFill/>
        </p:spPr>
        <p:txBody>
          <a:bodyPr wrap="square" rtlCol="0">
            <a:spAutoFit/>
          </a:bodyPr>
          <a:lstStyle/>
          <a:p>
            <a:r>
              <a:rPr lang="en-US" altLang="zh-CN" dirty="0">
                <a:latin typeface="Raleway Light" pitchFamily="2" charset="0"/>
                <a:ea typeface="黑体" panose="02010609060101010101" charset="-122"/>
                <a:cs typeface="Arial" panose="020B0604020202020204" pitchFamily="34" charset="0"/>
              </a:rPr>
              <a:t>1</a:t>
            </a:r>
            <a:r>
              <a:rPr lang="en-US" altLang="zh-CN" baseline="30000" dirty="0">
                <a:latin typeface="Raleway Light" pitchFamily="2" charset="0"/>
                <a:ea typeface="黑体" panose="02010609060101010101" charset="-122"/>
                <a:cs typeface="Arial" panose="020B0604020202020204" pitchFamily="34" charset="0"/>
              </a:rPr>
              <a:t>st</a:t>
            </a:r>
            <a:r>
              <a:rPr lang="en-US" altLang="zh-CN" dirty="0">
                <a:latin typeface="Raleway Light" pitchFamily="2" charset="0"/>
                <a:ea typeface="黑体" panose="02010609060101010101" charset="-122"/>
                <a:cs typeface="Arial" panose="020B0604020202020204" pitchFamily="34" charset="0"/>
              </a:rPr>
              <a:t> displacement</a:t>
            </a:r>
            <a:endParaRPr lang="zh-CN" altLang="en-US" dirty="0">
              <a:latin typeface="Raleway Light" pitchFamily="2" charset="0"/>
              <a:ea typeface="黑体" panose="02010609060101010101" charset="-122"/>
              <a:cs typeface="Arial" panose="020B0604020202020204" pitchFamily="34" charset="0"/>
            </a:endParaRPr>
          </a:p>
        </p:txBody>
      </p:sp>
      <p:sp>
        <p:nvSpPr>
          <p:cNvPr id="14" name="文本框 13"/>
          <p:cNvSpPr txBox="1"/>
          <p:nvPr/>
        </p:nvSpPr>
        <p:spPr>
          <a:xfrm>
            <a:off x="5569516" y="5349620"/>
            <a:ext cx="1368152" cy="646331"/>
          </a:xfrm>
          <a:prstGeom prst="rect">
            <a:avLst/>
          </a:prstGeom>
          <a:noFill/>
        </p:spPr>
        <p:txBody>
          <a:bodyPr wrap="square" rtlCol="0">
            <a:spAutoFit/>
          </a:bodyPr>
          <a:lstStyle/>
          <a:p>
            <a:r>
              <a:rPr lang="en-US" altLang="zh-CN" dirty="0">
                <a:latin typeface="Raleway Light" pitchFamily="2" charset="0"/>
                <a:ea typeface="黑体" panose="02010609060101010101" charset="-122"/>
                <a:cs typeface="Arial" panose="020B0604020202020204" pitchFamily="34" charset="0"/>
              </a:rPr>
              <a:t>2</a:t>
            </a:r>
            <a:r>
              <a:rPr lang="en-US" altLang="zh-CN" baseline="30000" dirty="0">
                <a:latin typeface="Raleway Light" pitchFamily="2" charset="0"/>
                <a:ea typeface="黑体" panose="02010609060101010101" charset="-122"/>
                <a:cs typeface="Arial" panose="020B0604020202020204" pitchFamily="34" charset="0"/>
              </a:rPr>
              <a:t>nd</a:t>
            </a:r>
            <a:endParaRPr lang="en-US" altLang="zh-CN" dirty="0">
              <a:latin typeface="Raleway Light" pitchFamily="2" charset="0"/>
              <a:ea typeface="黑体" panose="02010609060101010101" charset="-122"/>
              <a:cs typeface="Arial" panose="020B0604020202020204" pitchFamily="34" charset="0"/>
            </a:endParaRPr>
          </a:p>
          <a:p>
            <a:endParaRPr lang="en-US" altLang="zh-CN" dirty="0">
              <a:latin typeface="Raleway Light" pitchFamily="2" charset="0"/>
              <a:ea typeface="黑体" panose="02010609060101010101" charset="-122"/>
            </a:endParaRPr>
          </a:p>
        </p:txBody>
      </p:sp>
      <p:sp>
        <p:nvSpPr>
          <p:cNvPr id="15" name="文本框 14"/>
          <p:cNvSpPr txBox="1"/>
          <p:nvPr/>
        </p:nvSpPr>
        <p:spPr>
          <a:xfrm>
            <a:off x="7478232" y="5334858"/>
            <a:ext cx="1368152" cy="646331"/>
          </a:xfrm>
          <a:prstGeom prst="rect">
            <a:avLst/>
          </a:prstGeom>
          <a:noFill/>
        </p:spPr>
        <p:txBody>
          <a:bodyPr wrap="square" rtlCol="0">
            <a:spAutoFit/>
          </a:bodyPr>
          <a:lstStyle/>
          <a:p>
            <a:r>
              <a:rPr lang="en-US" altLang="zh-CN" dirty="0">
                <a:latin typeface="Raleway Light" pitchFamily="2" charset="0"/>
                <a:ea typeface="黑体" panose="02010609060101010101" charset="-122"/>
                <a:cs typeface="Arial" panose="020B0604020202020204" pitchFamily="34" charset="0"/>
              </a:rPr>
              <a:t>3</a:t>
            </a:r>
            <a:r>
              <a:rPr lang="en-US" altLang="zh-CN" baseline="30000" dirty="0">
                <a:latin typeface="Raleway Light" pitchFamily="2" charset="0"/>
                <a:ea typeface="黑体" panose="02010609060101010101" charset="-122"/>
                <a:cs typeface="Arial" panose="020B0604020202020204" pitchFamily="34" charset="0"/>
              </a:rPr>
              <a:t>rd</a:t>
            </a:r>
            <a:endParaRPr lang="en-US" altLang="zh-CN" dirty="0">
              <a:latin typeface="Raleway Light" pitchFamily="2" charset="0"/>
              <a:ea typeface="黑体" panose="02010609060101010101" charset="-122"/>
              <a:cs typeface="Arial" panose="020B0604020202020204" pitchFamily="34" charset="0"/>
            </a:endParaRPr>
          </a:p>
          <a:p>
            <a:endParaRPr lang="en-US" altLang="zh-CN" dirty="0">
              <a:latin typeface="Raleway Light" pitchFamily="2" charset="0"/>
              <a:ea typeface="黑体" panose="02010609060101010101" charset="-122"/>
            </a:endParaRPr>
          </a:p>
        </p:txBody>
      </p:sp>
      <p:sp>
        <p:nvSpPr>
          <p:cNvPr id="19" name="内容占位符 2"/>
          <p:cNvSpPr>
            <a:spLocks noGrp="1"/>
          </p:cNvSpPr>
          <p:nvPr>
            <p:ph idx="4294967295"/>
          </p:nvPr>
        </p:nvSpPr>
        <p:spPr>
          <a:xfrm>
            <a:off x="807720" y="1922780"/>
            <a:ext cx="6624955" cy="2127250"/>
          </a:xfrm>
        </p:spPr>
        <p:txBody>
          <a:bodyPr>
            <a:normAutofit/>
          </a:bodyPr>
          <a:lstStyle/>
          <a:p>
            <a:r>
              <a:rPr lang="en-US" altLang="zh-CN" sz="1800" dirty="0">
                <a:latin typeface="Raleway Light" pitchFamily="2" charset="0"/>
                <a:ea typeface="黑体" panose="02010609060101010101" charset="-122"/>
                <a:cs typeface="Arial" panose="020B0604020202020204" pitchFamily="34" charset="0"/>
              </a:rPr>
              <a:t>8 independent displacements;</a:t>
            </a:r>
            <a:endParaRPr lang="en-US" altLang="zh-CN" sz="1800" dirty="0">
              <a:latin typeface="Raleway Light" pitchFamily="2" charset="0"/>
              <a:ea typeface="黑体" panose="02010609060101010101" charset="-122"/>
              <a:cs typeface="Arial" panose="020B0604020202020204" pitchFamily="34" charset="0"/>
            </a:endParaRPr>
          </a:p>
          <a:p>
            <a:r>
              <a:rPr lang="en-US" altLang="zh-CN" sz="1800" dirty="0">
                <a:latin typeface="Raleway Light" pitchFamily="2" charset="0"/>
                <a:ea typeface="黑体" panose="02010609060101010101" charset="-122"/>
                <a:cs typeface="Arial" panose="020B0604020202020204" pitchFamily="34" charset="0"/>
              </a:rPr>
              <a:t>The target displacement of each segment is set separately;</a:t>
            </a:r>
            <a:endParaRPr lang="en-US" altLang="zh-CN" sz="1800" dirty="0">
              <a:latin typeface="Raleway Light" pitchFamily="2" charset="0"/>
              <a:ea typeface="黑体" panose="02010609060101010101" charset="-122"/>
              <a:cs typeface="Arial" panose="020B0604020202020204" pitchFamily="34" charset="0"/>
            </a:endParaRPr>
          </a:p>
          <a:p>
            <a:r>
              <a:rPr lang="en-US" altLang="zh-CN" sz="1800" dirty="0">
                <a:latin typeface="Raleway Light" pitchFamily="2" charset="0"/>
                <a:ea typeface="黑体" panose="02010609060101010101" charset="-122"/>
                <a:cs typeface="Arial" panose="020B0604020202020204" pitchFamily="34" charset="0"/>
              </a:rPr>
              <a:t>The maximum speed and acceleration time of each displacement section are specified separately;</a:t>
            </a:r>
            <a:endParaRPr lang="en-US" altLang="zh-CN" sz="1800" dirty="0">
              <a:latin typeface="Raleway Light" pitchFamily="2" charset="0"/>
              <a:ea typeface="黑体" panose="02010609060101010101" charset="-122"/>
              <a:cs typeface="Arial" panose="020B0604020202020204" pitchFamily="34" charset="0"/>
            </a:endParaRPr>
          </a:p>
          <a:p>
            <a:r>
              <a:rPr lang="en-US" altLang="zh-CN" sz="1800" dirty="0">
                <a:latin typeface="Raleway Light" pitchFamily="2" charset="0"/>
                <a:ea typeface="黑体" panose="02010609060101010101" charset="-122"/>
                <a:cs typeface="Arial" panose="020B0604020202020204" pitchFamily="34" charset="0"/>
              </a:rPr>
              <a:t>Set the waiting time between each displacement;</a:t>
            </a:r>
            <a:endParaRPr lang="en-US" altLang="zh-CN" sz="1800" dirty="0">
              <a:latin typeface="Raleway Light" pitchFamily="2" charset="0"/>
              <a:ea typeface="黑体" panose="02010609060101010101" charset="-122"/>
              <a:cs typeface="Arial" panose="020B0604020202020204" pitchFamily="34" charset="0"/>
            </a:endParaRPr>
          </a:p>
          <a:p>
            <a:r>
              <a:rPr lang="en-US" altLang="zh-CN" sz="1800" dirty="0">
                <a:latin typeface="Raleway Light" pitchFamily="2" charset="0"/>
                <a:ea typeface="黑体" panose="02010609060101010101" charset="-122"/>
                <a:cs typeface="Arial" panose="020B0604020202020204" pitchFamily="34" charset="0"/>
              </a:rPr>
              <a:t>DI start displacement can be set;</a:t>
            </a:r>
            <a:endParaRPr lang="zh-CN" altLang="en-US" sz="1800" dirty="0">
              <a:latin typeface="Raleway Light" pitchFamily="2" charset="0"/>
              <a:ea typeface="黑体" panose="02010609060101010101" charset="-122"/>
              <a:cs typeface="Arial" panose="020B0604020202020204" pitchFamily="34" charset="0"/>
            </a:endParaRPr>
          </a:p>
        </p:txBody>
      </p:sp>
      <p:sp>
        <p:nvSpPr>
          <p:cNvPr id="20" name="矩形 19"/>
          <p:cNvSpPr/>
          <p:nvPr/>
        </p:nvSpPr>
        <p:spPr>
          <a:xfrm>
            <a:off x="2169359" y="1433498"/>
            <a:ext cx="1428596" cy="461665"/>
          </a:xfrm>
          <a:prstGeom prst="rect">
            <a:avLst/>
          </a:prstGeom>
        </p:spPr>
        <p:txBody>
          <a:bodyPr wrap="none">
            <a:spAutoFit/>
          </a:bodyPr>
          <a:lstStyle/>
          <a:p>
            <a:r>
              <a:rPr lang="en-US" altLang="zh-CN" sz="2400" b="1" dirty="0">
                <a:latin typeface="Raleway Light" pitchFamily="2" charset="0"/>
                <a:ea typeface="黑体" panose="02010609060101010101" charset="-122"/>
              </a:rPr>
              <a:t>Function</a:t>
            </a:r>
            <a:endParaRPr lang="zh-CN" altLang="en-US" sz="2400" b="1" dirty="0">
              <a:latin typeface="Raleway Light" pitchFamily="2" charset="0"/>
              <a:ea typeface="黑体" panose="02010609060101010101" charset="-122"/>
            </a:endParaRPr>
          </a:p>
        </p:txBody>
      </p:sp>
      <p:sp>
        <p:nvSpPr>
          <p:cNvPr id="21" name="矩形 20"/>
          <p:cNvSpPr/>
          <p:nvPr/>
        </p:nvSpPr>
        <p:spPr>
          <a:xfrm>
            <a:off x="7078066" y="1457322"/>
            <a:ext cx="5511445" cy="461665"/>
          </a:xfrm>
          <a:prstGeom prst="rect">
            <a:avLst/>
          </a:prstGeom>
        </p:spPr>
        <p:txBody>
          <a:bodyPr wrap="none">
            <a:spAutoFit/>
          </a:bodyPr>
          <a:lstStyle/>
          <a:p>
            <a:r>
              <a:rPr lang="en-US" altLang="zh-CN" sz="2400" b="1" dirty="0">
                <a:latin typeface="Raleway Light" pitchFamily="2" charset="0"/>
                <a:ea typeface="黑体" panose="02010609060101010101" charset="-122"/>
                <a:cs typeface="黑体" panose="02010609060101010101" charset="-122"/>
              </a:rPr>
              <a:t>Application : Automatic Punch Feeder</a:t>
            </a:r>
            <a:endParaRPr lang="zh-CN" altLang="en-US" sz="2400" b="1" dirty="0">
              <a:latin typeface="Raleway Light" pitchFamily="2" charset="0"/>
              <a:ea typeface="黑体" panose="02010609060101010101" charset="-122"/>
              <a:cs typeface="黑体" panose="02010609060101010101" charset="-122"/>
            </a:endParaRPr>
          </a:p>
        </p:txBody>
      </p:sp>
      <p:sp>
        <p:nvSpPr>
          <p:cNvPr id="22" name="文本框 21"/>
          <p:cNvSpPr txBox="1"/>
          <p:nvPr/>
        </p:nvSpPr>
        <p:spPr>
          <a:xfrm>
            <a:off x="7432675" y="2392032"/>
            <a:ext cx="4901109" cy="1456188"/>
          </a:xfrm>
          <a:prstGeom prst="rect">
            <a:avLst/>
          </a:prstGeom>
        </p:spPr>
        <p:txBody>
          <a:bodyPr vert="horz" lIns="91440" tIns="45720" rIns="91440" bIns="45720" rtlCol="0">
            <a:noAutofit/>
          </a:bodyPr>
          <a:lstStyle>
            <a:lvl1pPr marL="228600" indent="-228600" defTabSz="914400" eaLnBrk="1" latinLnBrk="0" hangingPunct="1">
              <a:lnSpc>
                <a:spcPct val="90000"/>
              </a:lnSpc>
              <a:spcBef>
                <a:spcPts val="1000"/>
              </a:spcBef>
              <a:buFont typeface="Arial" panose="020B0604020202020204" pitchFamily="34" charset="0"/>
              <a:buChar char="•"/>
              <a:defRPr sz="1800">
                <a:latin typeface="+mn-lt"/>
                <a:ea typeface="+mn-ea"/>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lnSpc>
                <a:spcPct val="100000"/>
              </a:lnSpc>
            </a:pPr>
            <a:r>
              <a:rPr lang="en-US" altLang="zh-CN" sz="1600" dirty="0">
                <a:latin typeface="Raleway Light" pitchFamily="2" charset="0"/>
                <a:ea typeface="黑体" panose="02010609060101010101" charset="-122"/>
                <a:cs typeface="Arial" panose="020B0604020202020204" pitchFamily="34" charset="0"/>
              </a:rPr>
              <a:t>According to the target machine, the displacement value is set;</a:t>
            </a:r>
            <a:endParaRPr lang="en-US" altLang="zh-CN" sz="1600" dirty="0">
              <a:latin typeface="Raleway Light" pitchFamily="2" charset="0"/>
              <a:ea typeface="黑体" panose="02010609060101010101" charset="-122"/>
              <a:cs typeface="Arial" panose="020B0604020202020204" pitchFamily="34" charset="0"/>
            </a:endParaRPr>
          </a:p>
          <a:p>
            <a:pPr>
              <a:lnSpc>
                <a:spcPct val="100000"/>
              </a:lnSpc>
            </a:pPr>
            <a:r>
              <a:rPr lang="en-US" altLang="zh-CN" sz="1600" dirty="0">
                <a:latin typeface="Raleway Light" pitchFamily="2" charset="0"/>
                <a:ea typeface="黑体" panose="02010609060101010101" charset="-122"/>
                <a:cs typeface="Arial" panose="020B0604020202020204" pitchFamily="34" charset="0"/>
              </a:rPr>
              <a:t>According to the acceleration and deceleration time and speed settings, the target is moved;</a:t>
            </a:r>
            <a:endParaRPr lang="en-US" altLang="zh-CN" sz="1600" dirty="0">
              <a:latin typeface="Raleway Light" pitchFamily="2" charset="0"/>
              <a:ea typeface="黑体" panose="02010609060101010101" charset="-122"/>
              <a:cs typeface="Arial" panose="020B0604020202020204" pitchFamily="34" charset="0"/>
            </a:endParaRPr>
          </a:p>
          <a:p>
            <a:pPr>
              <a:lnSpc>
                <a:spcPct val="100000"/>
              </a:lnSpc>
            </a:pPr>
            <a:r>
              <a:rPr lang="en-US" altLang="zh-CN" sz="1600" dirty="0">
                <a:latin typeface="Raleway Light" pitchFamily="2" charset="0"/>
                <a:ea typeface="黑体" panose="02010609060101010101" charset="-122"/>
                <a:cs typeface="Arial" panose="020B0604020202020204" pitchFamily="34" charset="0"/>
              </a:rPr>
              <a:t>Set the waiting time according to the processing time;</a:t>
            </a:r>
            <a:endParaRPr lang="zh-CN" altLang="en-US" sz="1600" dirty="0">
              <a:latin typeface="Raleway Light" pitchFamily="2" charset="0"/>
              <a:ea typeface="黑体" panose="02010609060101010101"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additive="base">
                                        <p:cTn id="1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 calcmode="lin" valueType="num">
                                      <p:cBhvr additive="base">
                                        <p:cTn id="22"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 calcmode="lin" valueType="num">
                                      <p:cBhvr additive="base">
                                        <p:cTn id="27"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 calcmode="lin" valueType="num">
                                      <p:cBhvr additive="base">
                                        <p:cTn id="32"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grpId="4"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par>
                                <p:cTn id="60" presetID="42" presetClass="path" presetSubtype="0" accel="50000" decel="50000" fill="hold" grpId="0" nodeType="withEffect">
                                  <p:stCondLst>
                                    <p:cond delay="0"/>
                                  </p:stCondLst>
                                  <p:childTnLst>
                                    <p:animMotion origin="layout" path="M 2.96296E-6 -0.07967 L 2.96296E-6 -4.89025E-6 " pathEditMode="relative" rAng="0" ptsTypes="AA">
                                      <p:cBhvr>
                                        <p:cTn id="61" dur="300" fill="hold"/>
                                        <p:tgtEl>
                                          <p:spTgt spid="7"/>
                                        </p:tgtEl>
                                        <p:attrNameLst>
                                          <p:attrName>ppt_x</p:attrName>
                                          <p:attrName>ppt_y</p:attrName>
                                        </p:attrNameLst>
                                      </p:cBhvr>
                                      <p:rCtr x="0" y="3973"/>
                                    </p:animMotion>
                                  </p:childTnLst>
                                </p:cTn>
                              </p:par>
                            </p:childTnLst>
                          </p:cTn>
                        </p:par>
                      </p:childTnLst>
                    </p:cTn>
                  </p:par>
                  <p:par>
                    <p:cTn id="62" fill="hold">
                      <p:stCondLst>
                        <p:cond delay="indefinite"/>
                      </p:stCondLst>
                      <p:childTnLst>
                        <p:par>
                          <p:cTn id="63" fill="hold">
                            <p:stCondLst>
                              <p:cond delay="0"/>
                            </p:stCondLst>
                            <p:childTnLst>
                              <p:par>
                                <p:cTn id="64" presetID="63" presetClass="path" presetSubtype="0" accel="50000" decel="50000" fill="hold" grpId="0" nodeType="clickEffect">
                                  <p:stCondLst>
                                    <p:cond delay="0"/>
                                  </p:stCondLst>
                                  <p:childTnLst>
                                    <p:animMotion origin="layout" path="M -4.5679E-6 2.08077E-6 L 0.25 2.08077E-6 " pathEditMode="relative" rAng="0" ptsTypes="AA">
                                      <p:cBhvr>
                                        <p:cTn id="65" dur="500" fill="hold"/>
                                        <p:tgtEl>
                                          <p:spTgt spid="5"/>
                                        </p:tgtEl>
                                        <p:attrNameLst>
                                          <p:attrName>ppt_x</p:attrName>
                                          <p:attrName>ppt_y</p:attrName>
                                        </p:attrNameLst>
                                      </p:cBhvr>
                                      <p:rCtr x="12494" y="0"/>
                                    </p:animMotion>
                                  </p:childTnLst>
                                </p:cTn>
                              </p:par>
                              <p:par>
                                <p:cTn id="66" presetID="42" presetClass="path" presetSubtype="0" repeatCount="2000" accel="50000" decel="50000" fill="hold" grpId="0" nodeType="withEffect">
                                  <p:stCondLst>
                                    <p:cond delay="600"/>
                                  </p:stCondLst>
                                  <p:childTnLst>
                                    <p:animMotion origin="layout" path="M -3.7037E-7 -0.11063 L -3.7037E-7 2.23881E-6 " pathEditMode="relative" rAng="0" ptsTypes="AA">
                                      <p:cBhvr>
                                        <p:cTn id="67" dur="300" fill="hold"/>
                                        <p:tgtEl>
                                          <p:spTgt spid="8"/>
                                        </p:tgtEl>
                                        <p:attrNameLst>
                                          <p:attrName>ppt_x</p:attrName>
                                          <p:attrName>ppt_y</p:attrName>
                                        </p:attrNameLst>
                                      </p:cBhvr>
                                      <p:rCtr x="0" y="5531"/>
                                    </p:animMotion>
                                  </p:childTnLst>
                                </p:cTn>
                              </p:par>
                              <p:par>
                                <p:cTn id="68" presetID="63" presetClass="path" presetSubtype="0" accel="50000" decel="50000" fill="hold" grpId="1" nodeType="withEffect">
                                  <p:stCondLst>
                                    <p:cond delay="1500"/>
                                  </p:stCondLst>
                                  <p:childTnLst>
                                    <p:animMotion origin="layout" path="M 0.25 2.08077E-6 L 0.35556 2.08077E-6 " pathEditMode="relative" rAng="0" ptsTypes="AA">
                                      <p:cBhvr>
                                        <p:cTn id="69" dur="1100" fill="hold"/>
                                        <p:tgtEl>
                                          <p:spTgt spid="5"/>
                                        </p:tgtEl>
                                        <p:attrNameLst>
                                          <p:attrName>ppt_x</p:attrName>
                                          <p:attrName>ppt_y</p:attrName>
                                        </p:attrNameLst>
                                      </p:cBhvr>
                                      <p:rCtr x="5272" y="0"/>
                                    </p:animMotion>
                                  </p:childTnLst>
                                </p:cTn>
                              </p:par>
                              <p:par>
                                <p:cTn id="70" presetID="42" presetClass="path" presetSubtype="0" repeatCount="2000" accel="50000" decel="50000" fill="hold" grpId="0" nodeType="withEffect">
                                  <p:stCondLst>
                                    <p:cond delay="3000"/>
                                  </p:stCondLst>
                                  <p:childTnLst>
                                    <p:animMotion origin="layout" path="M -1.23457E-7 -0.10755 L -1.23457E-7 -4.89025E-6 " pathEditMode="relative" rAng="0" ptsTypes="AA">
                                      <p:cBhvr>
                                        <p:cTn id="71" dur="300" fill="hold"/>
                                        <p:tgtEl>
                                          <p:spTgt spid="9"/>
                                        </p:tgtEl>
                                        <p:attrNameLst>
                                          <p:attrName>ppt_x</p:attrName>
                                          <p:attrName>ppt_y</p:attrName>
                                        </p:attrNameLst>
                                      </p:cBhvr>
                                      <p:rCtr x="0" y="5378"/>
                                    </p:animMotion>
                                  </p:childTnLst>
                                </p:cTn>
                              </p:par>
                              <p:par>
                                <p:cTn id="72" presetID="63" presetClass="path" presetSubtype="0" accel="50000" decel="50000" fill="hold" grpId="3" nodeType="withEffect">
                                  <p:stCondLst>
                                    <p:cond delay="4000"/>
                                  </p:stCondLst>
                                  <p:childTnLst>
                                    <p:animMotion origin="layout" path="M 0.35556 2.08077E-6 L 0.60556 2.08077E-6 " pathEditMode="relative" rAng="0" ptsTypes="AA">
                                      <p:cBhvr>
                                        <p:cTn id="73" dur="500" fill="hold"/>
                                        <p:tgtEl>
                                          <p:spTgt spid="5"/>
                                        </p:tgtEl>
                                        <p:attrNameLst>
                                          <p:attrName>ppt_x</p:attrName>
                                          <p:attrName>ppt_y</p:attrName>
                                        </p:attrNameLst>
                                      </p:cBhvr>
                                      <p:rCtr x="12494" y="0"/>
                                    </p:animMotion>
                                  </p:childTnLst>
                                </p:cTn>
                              </p:par>
                              <p:par>
                                <p:cTn id="74" presetID="42" presetClass="path" presetSubtype="0" repeatCount="3000" accel="50000" decel="50000" fill="hold" grpId="0" nodeType="withEffect">
                                  <p:stCondLst>
                                    <p:cond delay="4500"/>
                                  </p:stCondLst>
                                  <p:childTnLst>
                                    <p:animMotion origin="layout" path="M 1.23457E-7 -0.09701 L 1.23457E-7 -4.89025E-6 " pathEditMode="relative" rAng="0" ptsTypes="AA">
                                      <p:cBhvr>
                                        <p:cTn id="75" dur="400" fill="hold"/>
                                        <p:tgtEl>
                                          <p:spTgt spid="10"/>
                                        </p:tgtEl>
                                        <p:attrNameLst>
                                          <p:attrName>ppt_x</p:attrName>
                                          <p:attrName>ppt_y</p:attrName>
                                        </p:attrNameLst>
                                      </p:cBhvr>
                                      <p:rCtr x="0" y="4851"/>
                                    </p:animMotion>
                                  </p:childTnLst>
                                </p:cTn>
                              </p:par>
                              <p:par>
                                <p:cTn id="76" presetID="35" presetClass="path" presetSubtype="0" accel="50000" decel="50000" fill="hold" grpId="2" nodeType="withEffect">
                                  <p:stCondLst>
                                    <p:cond delay="5300"/>
                                  </p:stCondLst>
                                  <p:childTnLst>
                                    <p:animMotion origin="layout" path="M 0.60556 2.08077E-6 L -4.5679E-6 2.08077E-6 " pathEditMode="relative" rAng="0" ptsTypes="AA">
                                      <p:cBhvr>
                                        <p:cTn id="77" dur="300" fill="hold"/>
                                        <p:tgtEl>
                                          <p:spTgt spid="5"/>
                                        </p:tgtEl>
                                        <p:attrNameLst>
                                          <p:attrName>ppt_x</p:attrName>
                                          <p:attrName>ppt_y</p:attrName>
                                        </p:attrNameLst>
                                      </p:cBhvr>
                                      <p:rCtr x="-30284" y="0"/>
                                    </p:animMotion>
                                  </p:childTnLst>
                                </p:cTn>
                              </p:par>
                              <p:par>
                                <p:cTn id="78" presetID="1"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randombar(horizontal)">
                                      <p:cBhvr>
                                        <p:cTn id="84" dur="500"/>
                                        <p:tgtEl>
                                          <p:spTgt spid="21"/>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randombar(horizontal)">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animBg="1"/>
      <p:bldP spid="18" grpId="0" animBg="1"/>
      <p:bldP spid="3" grpId="0" animBg="1"/>
      <p:bldP spid="5" grpId="0" bldLvl="0" animBg="1"/>
      <p:bldP spid="5" grpId="1" bldLvl="0" animBg="1"/>
      <p:bldP spid="5" grpId="2" bldLvl="0" animBg="1"/>
      <p:bldP spid="5" grpId="3" bldLvl="0" animBg="1"/>
      <p:bldP spid="5" grpId="4" bldLvl="0" animBg="1"/>
      <p:bldP spid="7" grpId="0" animBg="1"/>
      <p:bldP spid="7" grpId="1" animBg="1"/>
      <p:bldP spid="8" grpId="0" animBg="1"/>
      <p:bldP spid="8" grpId="1" animBg="1"/>
      <p:bldP spid="9" grpId="0" animBg="1"/>
      <p:bldP spid="9" grpId="1" animBg="1"/>
      <p:bldP spid="10" grpId="0" animBg="1"/>
      <p:bldP spid="10" grpId="1" animBg="1"/>
      <p:bldP spid="6" grpId="0"/>
      <p:bldP spid="14" grpId="0"/>
      <p:bldP spid="15" grpId="0"/>
      <p:bldP spid="19" grpId="0" build="p"/>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36688" y="1901825"/>
            <a:ext cx="7488832" cy="1642110"/>
          </a:xfrm>
        </p:spPr>
        <p:txBody>
          <a:bodyPr>
            <a:normAutofit/>
          </a:bodyPr>
          <a:lstStyle/>
          <a:p>
            <a:r>
              <a:rPr lang="en-US" altLang="zh-CN" sz="2000" dirty="0">
                <a:latin typeface="Raleway Light" pitchFamily="2" charset="0"/>
                <a:ea typeface="黑体" panose="02010609060101010101" charset="-122"/>
                <a:cs typeface="Arial" panose="020B0604020202020204" pitchFamily="34" charset="0"/>
              </a:rPr>
              <a:t>Reduce physical wiring;</a:t>
            </a:r>
            <a:endParaRPr lang="en-US" altLang="zh-CN" sz="2000" dirty="0">
              <a:latin typeface="Raleway Light" pitchFamily="2" charset="0"/>
              <a:ea typeface="黑体" panose="02010609060101010101" charset="-122"/>
              <a:cs typeface="Arial" panose="020B0604020202020204" pitchFamily="34" charset="0"/>
            </a:endParaRPr>
          </a:p>
          <a:p>
            <a:r>
              <a:rPr lang="en-US" altLang="zh-CN" sz="2000" dirty="0">
                <a:latin typeface="Raleway Light" pitchFamily="2" charset="0"/>
                <a:ea typeface="黑体" panose="02010609060101010101" charset="-122"/>
                <a:cs typeface="Arial" panose="020B0604020202020204" pitchFamily="34" charset="0"/>
              </a:rPr>
              <a:t>In debugging field, DI input is realized without wire welding;</a:t>
            </a:r>
            <a:endParaRPr lang="en-US" altLang="zh-CN" sz="2000" dirty="0">
              <a:latin typeface="Raleway Light" pitchFamily="2" charset="0"/>
              <a:ea typeface="黑体" panose="02010609060101010101" charset="-122"/>
              <a:cs typeface="Arial" panose="020B0604020202020204" pitchFamily="34" charset="0"/>
            </a:endParaRPr>
          </a:p>
          <a:p>
            <a:r>
              <a:rPr lang="en-US" altLang="zh-CN" sz="2000" dirty="0">
                <a:latin typeface="Raleway Light" pitchFamily="2" charset="0"/>
                <a:ea typeface="黑体" panose="02010609060101010101" charset="-122"/>
                <a:cs typeface="Arial" panose="020B0604020202020204" pitchFamily="34" charset="0"/>
              </a:rPr>
              <a:t>Realize internal servo enable;</a:t>
            </a:r>
            <a:endParaRPr lang="en-US" altLang="zh-CN" sz="2000" dirty="0">
              <a:latin typeface="Raleway Light" pitchFamily="2" charset="0"/>
              <a:ea typeface="黑体" panose="02010609060101010101" charset="-122"/>
              <a:cs typeface="Arial" panose="020B0604020202020204" pitchFamily="34" charset="0"/>
            </a:endParaRPr>
          </a:p>
          <a:p>
            <a:r>
              <a:rPr lang="en-US" altLang="zh-CN" sz="2000" dirty="0">
                <a:latin typeface="Raleway Light" pitchFamily="2" charset="0"/>
                <a:ea typeface="黑体" panose="02010609060101010101" charset="-122"/>
                <a:cs typeface="Arial" panose="020B0604020202020204" pitchFamily="34" charset="0"/>
              </a:rPr>
              <a:t>RS-485 communication controls DI input;</a:t>
            </a:r>
            <a:endParaRPr lang="en-US" altLang="zh-CN" sz="2000" dirty="0">
              <a:latin typeface="Raleway Light" pitchFamily="2" charset="0"/>
              <a:ea typeface="黑体" panose="02010609060101010101" charset="-122"/>
              <a:cs typeface="Arial" panose="020B0604020202020204" pitchFamily="34" charset="0"/>
            </a:endParaRPr>
          </a:p>
        </p:txBody>
      </p:sp>
      <p:pic>
        <p:nvPicPr>
          <p:cNvPr id="6" name="图片 5"/>
          <p:cNvPicPr>
            <a:picLocks noChangeAspect="1"/>
          </p:cNvPicPr>
          <p:nvPr/>
        </p:nvPicPr>
        <p:blipFill>
          <a:blip r:embed="rId1"/>
          <a:stretch>
            <a:fillRect/>
          </a:stretch>
        </p:blipFill>
        <p:spPr>
          <a:xfrm>
            <a:off x="6141343" y="2740303"/>
            <a:ext cx="2577480" cy="2094203"/>
          </a:xfrm>
          <a:prstGeom prst="rect">
            <a:avLst/>
          </a:prstGeom>
        </p:spPr>
      </p:pic>
      <p:sp>
        <p:nvSpPr>
          <p:cNvPr id="10" name="TextBox 8"/>
          <p:cNvSpPr txBox="1"/>
          <p:nvPr/>
        </p:nvSpPr>
        <p:spPr>
          <a:xfrm>
            <a:off x="4455433" y="366147"/>
            <a:ext cx="3949155" cy="492125"/>
          </a:xfrm>
          <a:prstGeom prst="rect">
            <a:avLst/>
          </a:prstGeom>
          <a:noFill/>
        </p:spPr>
        <p:txBody>
          <a:bodyPr wrap="square" lIns="0" tIns="0" rIns="0" bIns="0" rtlCol="0" anchor="ctr">
            <a:spAutoFit/>
          </a:bodyPr>
          <a:lstStyle>
            <a:defPPr>
              <a:defRPr lang="zh-CN"/>
            </a:defPPr>
            <a:lvl1pPr algn="ctr">
              <a:defRPr sz="3200">
                <a:latin typeface="印品黑体" panose="00000500000000000000" pitchFamily="2" charset="-122"/>
                <a:ea typeface="印品黑体" panose="00000500000000000000" pitchFamily="2" charset="-122"/>
              </a:defRPr>
            </a:lvl1pPr>
          </a:lstStyle>
          <a:p>
            <a:r>
              <a:rPr lang="en-US" altLang="zh-CN" dirty="0">
                <a:latin typeface="Raleway Light" pitchFamily="2" charset="0"/>
                <a:ea typeface="黑体" panose="02010609060101010101" charset="-122"/>
                <a:cs typeface="黑体" panose="02010609060101010101" charset="-122"/>
              </a:rPr>
              <a:t>Virtual DI control</a:t>
            </a:r>
            <a:endParaRPr lang="zh-CN" altLang="en-US" dirty="0">
              <a:latin typeface="Raleway Light" pitchFamily="2" charset="0"/>
              <a:ea typeface="黑体" panose="02010609060101010101" charset="-122"/>
              <a:cs typeface="黑体" panose="02010609060101010101" charset="-122"/>
            </a:endParaRPr>
          </a:p>
        </p:txBody>
      </p:sp>
      <p:sp>
        <p:nvSpPr>
          <p:cNvPr id="11" name="文本框 10"/>
          <p:cNvSpPr txBox="1"/>
          <p:nvPr/>
        </p:nvSpPr>
        <p:spPr>
          <a:xfrm>
            <a:off x="236688" y="5172819"/>
            <a:ext cx="7560839" cy="1179810"/>
          </a:xfrm>
          <a:prstGeom prst="rect">
            <a:avLst/>
          </a:prstGeom>
        </p:spPr>
        <p:txBody>
          <a:bodyPr vert="horz" lIns="91440" tIns="45720" rIns="91440" bIns="45720" rtlCol="0">
            <a:normAutofit/>
          </a:bodyPr>
          <a:lstStyle>
            <a:lvl1pPr marL="228600" indent="-228600" defTabSz="914400" eaLnBrk="1" latinLnBrk="0" hangingPunct="1">
              <a:lnSpc>
                <a:spcPct val="90000"/>
              </a:lnSpc>
              <a:spcBef>
                <a:spcPts val="1000"/>
              </a:spcBef>
              <a:buFont typeface="Arial" panose="020B0604020202020204" pitchFamily="34" charset="0"/>
              <a:buChar char="•"/>
              <a:defRPr sz="2000">
                <a:latin typeface="+mn-lt"/>
                <a:ea typeface="+mn-ea"/>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en-US" altLang="zh-CN" sz="1800" dirty="0">
                <a:latin typeface="Raleway Light" pitchFamily="2" charset="0"/>
                <a:ea typeface="黑体" panose="02010609060101010101" charset="-122"/>
                <a:cs typeface="Arial" panose="020B0604020202020204" pitchFamily="34" charset="0"/>
              </a:rPr>
              <a:t>Write script on HMI to control Di start signal;</a:t>
            </a:r>
            <a:endParaRPr lang="en-US" altLang="zh-CN" sz="1800" dirty="0">
              <a:latin typeface="Raleway Light" pitchFamily="2" charset="0"/>
              <a:ea typeface="黑体" panose="02010609060101010101" charset="-122"/>
              <a:cs typeface="Arial" panose="020B0604020202020204" pitchFamily="34" charset="0"/>
            </a:endParaRPr>
          </a:p>
          <a:p>
            <a:r>
              <a:rPr lang="en-US" altLang="zh-CN" sz="1800" dirty="0">
                <a:latin typeface="Raleway Light" pitchFamily="2" charset="0"/>
                <a:ea typeface="黑体" panose="02010609060101010101" charset="-122"/>
                <a:cs typeface="Arial" panose="020B0604020202020204" pitchFamily="34" charset="0"/>
              </a:rPr>
              <a:t>Use internal position command to realize tapping machine operation</a:t>
            </a:r>
            <a:endParaRPr lang="zh-CN" altLang="en-US" sz="1800" dirty="0">
              <a:latin typeface="Raleway Light" pitchFamily="2" charset="0"/>
              <a:ea typeface="黑体" panose="02010609060101010101" charset="-122"/>
              <a:cs typeface="Arial" panose="020B0604020202020204" pitchFamily="34" charset="0"/>
            </a:endParaRPr>
          </a:p>
        </p:txBody>
      </p:sp>
      <p:sp>
        <p:nvSpPr>
          <p:cNvPr id="12" name="矩形 11"/>
          <p:cNvSpPr/>
          <p:nvPr/>
        </p:nvSpPr>
        <p:spPr>
          <a:xfrm>
            <a:off x="3106182" y="1380520"/>
            <a:ext cx="1428596" cy="461665"/>
          </a:xfrm>
          <a:prstGeom prst="rect">
            <a:avLst/>
          </a:prstGeom>
        </p:spPr>
        <p:txBody>
          <a:bodyPr wrap="none">
            <a:spAutoFit/>
          </a:bodyPr>
          <a:lstStyle/>
          <a:p>
            <a:r>
              <a:rPr lang="en-US" altLang="zh-CN" sz="2400" b="1" dirty="0">
                <a:latin typeface="Raleway Light" pitchFamily="2" charset="0"/>
                <a:ea typeface="黑体" panose="02010609060101010101" charset="-122"/>
              </a:rPr>
              <a:t>Function</a:t>
            </a:r>
            <a:endParaRPr lang="zh-CN" altLang="en-US" sz="2400" b="1" dirty="0">
              <a:latin typeface="Raleway Light" pitchFamily="2" charset="0"/>
              <a:ea typeface="黑体" panose="02010609060101010101" charset="-122"/>
            </a:endParaRPr>
          </a:p>
        </p:txBody>
      </p:sp>
      <p:sp>
        <p:nvSpPr>
          <p:cNvPr id="13" name="矩形 12"/>
          <p:cNvSpPr/>
          <p:nvPr/>
        </p:nvSpPr>
        <p:spPr>
          <a:xfrm>
            <a:off x="1629014" y="4594636"/>
            <a:ext cx="4382931" cy="461665"/>
          </a:xfrm>
          <a:prstGeom prst="rect">
            <a:avLst/>
          </a:prstGeom>
        </p:spPr>
        <p:txBody>
          <a:bodyPr wrap="none">
            <a:spAutoFit/>
          </a:bodyPr>
          <a:lstStyle/>
          <a:p>
            <a:r>
              <a:rPr lang="en-US" altLang="zh-CN" sz="2400" b="1" dirty="0">
                <a:latin typeface="Raleway Light" pitchFamily="2" charset="0"/>
                <a:ea typeface="黑体" panose="02010609060101010101" charset="-122"/>
                <a:cs typeface="黑体" panose="02010609060101010101" charset="-122"/>
              </a:rPr>
              <a:t>Application tapping machine</a:t>
            </a:r>
            <a:endParaRPr lang="zh-CN" altLang="en-US" sz="2400" b="1" dirty="0">
              <a:latin typeface="Raleway Light" pitchFamily="2" charset="0"/>
              <a:ea typeface="黑体" panose="02010609060101010101" charset="-122"/>
              <a:cs typeface="黑体" panose="02010609060101010101" charset="-122"/>
            </a:endParaRPr>
          </a:p>
        </p:txBody>
      </p:sp>
      <p:pic>
        <p:nvPicPr>
          <p:cNvPr id="14" name="图片 13"/>
          <p:cNvPicPr>
            <a:picLocks noChangeAspect="1"/>
          </p:cNvPicPr>
          <p:nvPr/>
        </p:nvPicPr>
        <p:blipFill>
          <a:blip r:embed="rId2"/>
          <a:stretch>
            <a:fillRect/>
          </a:stretch>
        </p:blipFill>
        <p:spPr>
          <a:xfrm>
            <a:off x="8708810" y="1395269"/>
            <a:ext cx="4045535" cy="5244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3053422" y="274135"/>
            <a:ext cx="6295693" cy="492443"/>
          </a:xfrm>
          <a:prstGeom prst="rect">
            <a:avLst/>
          </a:prstGeom>
          <a:noFill/>
        </p:spPr>
        <p:txBody>
          <a:bodyPr wrap="square" lIns="0" tIns="0" rIns="0" bIns="0" rtlCol="0" anchor="ctr">
            <a:spAutoFit/>
          </a:bodyPr>
          <a:lstStyle>
            <a:defPPr>
              <a:defRPr lang="zh-CN"/>
            </a:defPPr>
            <a:lvl1pPr algn="ctr">
              <a:defRPr sz="3200">
                <a:latin typeface="印品黑体" panose="00000500000000000000" pitchFamily="2" charset="-122"/>
                <a:ea typeface="印品黑体" panose="00000500000000000000" pitchFamily="2" charset="-122"/>
              </a:defRPr>
            </a:lvl1pPr>
          </a:lstStyle>
          <a:p>
            <a:r>
              <a:rPr lang="en-US" altLang="zh-CN" dirty="0">
                <a:latin typeface="Raleway Light" pitchFamily="2" charset="0"/>
                <a:ea typeface="黑体" panose="02010609060101010101" charset="-122"/>
              </a:rPr>
              <a:t>Torque Reaches Output</a:t>
            </a:r>
            <a:endParaRPr lang="zh-CN" altLang="en-US" dirty="0">
              <a:latin typeface="Raleway Light" pitchFamily="2" charset="0"/>
              <a:ea typeface="黑体" panose="02010609060101010101" charset="-122"/>
            </a:endParaRPr>
          </a:p>
        </p:txBody>
      </p:sp>
      <p:sp>
        <p:nvSpPr>
          <p:cNvPr id="12" name="文本框 11"/>
          <p:cNvSpPr txBox="1"/>
          <p:nvPr/>
        </p:nvSpPr>
        <p:spPr>
          <a:xfrm>
            <a:off x="534411" y="4767586"/>
            <a:ext cx="6769502" cy="1754326"/>
          </a:xfrm>
          <a:prstGeom prst="rect">
            <a:avLst/>
          </a:prstGeom>
          <a:noFill/>
        </p:spPr>
        <p:txBody>
          <a:bodyPr wrap="square" rtlCol="0">
            <a:spAutoFit/>
          </a:bodyPr>
          <a:lstStyle/>
          <a:p>
            <a:endParaRPr lang="en-US" altLang="zh-CN" dirty="0">
              <a:latin typeface="Raleway Light" pitchFamily="2" charset="0"/>
              <a:ea typeface="黑体" panose="02010609060101010101" charset="-122"/>
              <a:cs typeface="黑体" panose="02010609060101010101" charset="-122"/>
            </a:endParaRPr>
          </a:p>
          <a:p>
            <a:r>
              <a:rPr lang="en-US" altLang="zh-CN" dirty="0">
                <a:latin typeface="Raleway Light" pitchFamily="2" charset="0"/>
                <a:ea typeface="黑体" panose="02010609060101010101" charset="-122"/>
                <a:cs typeface="Arial" panose="020B0604020202020204" pitchFamily="34" charset="0"/>
              </a:rPr>
              <a:t>When the cutter cuts the material, the actual torque of the servo becomes larger;</a:t>
            </a:r>
            <a:endParaRPr lang="en-US" altLang="zh-CN" dirty="0">
              <a:latin typeface="Raleway Light" pitchFamily="2" charset="0"/>
              <a:ea typeface="黑体" panose="02010609060101010101" charset="-122"/>
              <a:cs typeface="Arial" panose="020B0604020202020204" pitchFamily="34" charset="0"/>
            </a:endParaRPr>
          </a:p>
          <a:p>
            <a:r>
              <a:rPr lang="en-US" altLang="zh-CN" dirty="0">
                <a:latin typeface="Raleway Light" pitchFamily="2" charset="0"/>
                <a:ea typeface="黑体" panose="02010609060101010101" charset="-122"/>
                <a:cs typeface="Arial" panose="020B0604020202020204" pitchFamily="34" charset="0"/>
              </a:rPr>
              <a:t>Servo driver outputs IO signal to PLC;</a:t>
            </a:r>
            <a:endParaRPr lang="en-US" altLang="zh-CN" dirty="0">
              <a:latin typeface="Raleway Light" pitchFamily="2" charset="0"/>
              <a:ea typeface="黑体" panose="02010609060101010101" charset="-122"/>
              <a:cs typeface="Arial" panose="020B0604020202020204" pitchFamily="34" charset="0"/>
            </a:endParaRPr>
          </a:p>
          <a:p>
            <a:r>
              <a:rPr lang="en-US" altLang="zh-CN" dirty="0">
                <a:latin typeface="Raleway Light" pitchFamily="2" charset="0"/>
                <a:ea typeface="黑体" panose="02010609060101010101" charset="-122"/>
                <a:cs typeface="Arial" panose="020B0604020202020204" pitchFamily="34" charset="0"/>
              </a:rPr>
              <a:t>After the PLC detects the torque signal, it controls the cutter to reverse and exit.</a:t>
            </a:r>
            <a:endParaRPr lang="zh-CN" altLang="en-US" dirty="0">
              <a:latin typeface="Raleway Light" pitchFamily="2" charset="0"/>
              <a:ea typeface="黑体" panose="02010609060101010101" charset="-122"/>
              <a:cs typeface="Arial" panose="020B0604020202020204" pitchFamily="34" charset="0"/>
            </a:endParaRPr>
          </a:p>
        </p:txBody>
      </p:sp>
      <p:sp>
        <p:nvSpPr>
          <p:cNvPr id="13" name="文本框 12"/>
          <p:cNvSpPr txBox="1"/>
          <p:nvPr/>
        </p:nvSpPr>
        <p:spPr>
          <a:xfrm>
            <a:off x="534411" y="1458309"/>
            <a:ext cx="6548305" cy="1846659"/>
          </a:xfrm>
          <a:prstGeom prst="rect">
            <a:avLst/>
          </a:prstGeom>
          <a:noFill/>
        </p:spPr>
        <p:txBody>
          <a:bodyPr wrap="square" rtlCol="0">
            <a:spAutoFit/>
          </a:bodyPr>
          <a:lstStyle/>
          <a:p>
            <a:pPr algn="ctr"/>
            <a:r>
              <a:rPr lang="en-US" altLang="zh-CN" sz="2400" b="1" dirty="0">
                <a:latin typeface="Raleway Light" pitchFamily="2" charset="0"/>
                <a:ea typeface="黑体" panose="02010609060101010101" charset="-122"/>
                <a:cs typeface="黑体" panose="02010609060101010101" charset="-122"/>
              </a:rPr>
              <a:t>Function</a:t>
            </a:r>
            <a:endParaRPr lang="en-US" altLang="zh-CN" sz="2400" b="1" dirty="0">
              <a:latin typeface="Raleway Light" pitchFamily="2" charset="0"/>
              <a:ea typeface="黑体" panose="02010609060101010101" charset="-122"/>
              <a:cs typeface="黑体" panose="02010609060101010101" charset="-122"/>
            </a:endParaRPr>
          </a:p>
          <a:p>
            <a:endParaRPr lang="en-US" altLang="zh-CN" dirty="0">
              <a:latin typeface="Raleway Light" pitchFamily="2" charset="0"/>
              <a:ea typeface="黑体" panose="02010609060101010101" charset="-122"/>
              <a:cs typeface="黑体" panose="02010609060101010101" charset="-122"/>
            </a:endParaRPr>
          </a:p>
          <a:p>
            <a:r>
              <a:rPr lang="en-US" altLang="zh-CN" dirty="0">
                <a:solidFill>
                  <a:srgbClr val="000000"/>
                </a:solidFill>
                <a:latin typeface="Raleway Light" pitchFamily="2" charset="0"/>
                <a:ea typeface="黑体" panose="02010609060101010101" charset="-122"/>
                <a:cs typeface="Arial" panose="020B0604020202020204" pitchFamily="34" charset="0"/>
              </a:rPr>
              <a:t>When the actual torque reaches [torque reaching threshold], the torque reaching DO becomes effective</a:t>
            </a:r>
            <a:r>
              <a:rPr lang="en-US" altLang="zh-CN" dirty="0">
                <a:solidFill>
                  <a:srgbClr val="000000"/>
                </a:solidFill>
                <a:latin typeface="Raleway Light" pitchFamily="2" charset="0"/>
                <a:ea typeface="黑体" panose="02010609060101010101" charset="-122"/>
                <a:cs typeface="黑体" panose="02010609060101010101" charset="-122"/>
              </a:rPr>
              <a:t>;</a:t>
            </a:r>
            <a:br>
              <a:rPr lang="zh-CN" altLang="en-US" dirty="0">
                <a:solidFill>
                  <a:srgbClr val="000000"/>
                </a:solidFill>
                <a:latin typeface="Raleway Light" pitchFamily="2" charset="0"/>
                <a:ea typeface="黑体" panose="02010609060101010101" charset="-122"/>
                <a:cs typeface="黑体" panose="02010609060101010101" charset="-122"/>
              </a:rPr>
            </a:br>
            <a:endParaRPr lang="en-US" altLang="zh-CN" dirty="0">
              <a:latin typeface="Raleway Light" pitchFamily="2" charset="0"/>
              <a:ea typeface="黑体" panose="02010609060101010101" charset="-122"/>
              <a:cs typeface="黑体" panose="02010609060101010101" charset="-122"/>
            </a:endParaRPr>
          </a:p>
          <a:p>
            <a:endParaRPr lang="zh-CN" altLang="en-US" dirty="0">
              <a:latin typeface="Raleway Light" pitchFamily="2" charset="0"/>
              <a:ea typeface="黑体" panose="02010609060101010101" charset="-122"/>
              <a:cs typeface="黑体" panose="02010609060101010101" charset="-122"/>
            </a:endParaRPr>
          </a:p>
        </p:txBody>
      </p:sp>
      <p:pic>
        <p:nvPicPr>
          <p:cNvPr id="8" name="图片 7"/>
          <p:cNvPicPr>
            <a:picLocks noChangeAspect="1"/>
          </p:cNvPicPr>
          <p:nvPr/>
        </p:nvPicPr>
        <p:blipFill>
          <a:blip r:embed="rId1"/>
          <a:stretch>
            <a:fillRect/>
          </a:stretch>
        </p:blipFill>
        <p:spPr>
          <a:xfrm>
            <a:off x="7082716" y="4120381"/>
            <a:ext cx="5246142" cy="2654175"/>
          </a:xfrm>
          <a:prstGeom prst="rect">
            <a:avLst/>
          </a:prstGeom>
        </p:spPr>
      </p:pic>
      <p:sp>
        <p:nvSpPr>
          <p:cNvPr id="20" name="矩形 19"/>
          <p:cNvSpPr/>
          <p:nvPr/>
        </p:nvSpPr>
        <p:spPr>
          <a:xfrm>
            <a:off x="1814384" y="4429032"/>
            <a:ext cx="4253087" cy="461665"/>
          </a:xfrm>
          <a:prstGeom prst="rect">
            <a:avLst/>
          </a:prstGeom>
        </p:spPr>
        <p:txBody>
          <a:bodyPr wrap="none">
            <a:spAutoFit/>
          </a:bodyPr>
          <a:lstStyle/>
          <a:p>
            <a:r>
              <a:rPr lang="en-US" altLang="zh-CN" sz="2400" b="1" dirty="0">
                <a:latin typeface="Raleway Light" pitchFamily="2" charset="0"/>
                <a:ea typeface="黑体" panose="02010609060101010101" charset="-122"/>
                <a:cs typeface="黑体" panose="02010609060101010101" charset="-122"/>
              </a:rPr>
              <a:t>Application Packing Machine</a:t>
            </a:r>
            <a:endParaRPr lang="en-US" altLang="zh-CN" sz="2400" b="1" dirty="0">
              <a:latin typeface="Raleway Light" pitchFamily="2" charset="0"/>
              <a:ea typeface="黑体" panose="02010609060101010101" charset="-122"/>
              <a:cs typeface="黑体" panose="02010609060101010101" charset="-122"/>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6330"/>
          <a:stretch>
            <a:fillRect/>
          </a:stretch>
        </p:blipFill>
        <p:spPr>
          <a:xfrm>
            <a:off x="7078197" y="1422812"/>
            <a:ext cx="5246142" cy="2305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3693071" y="3265067"/>
            <a:ext cx="6493604" cy="2426646"/>
          </a:xfrm>
          <a:prstGeom prst="rect">
            <a:avLst/>
          </a:prstGeom>
        </p:spPr>
      </p:pic>
      <p:sp>
        <p:nvSpPr>
          <p:cNvPr id="2" name="标题 1"/>
          <p:cNvSpPr>
            <a:spLocks noGrp="1"/>
          </p:cNvSpPr>
          <p:nvPr>
            <p:ph type="title" idx="4294967295"/>
          </p:nvPr>
        </p:nvSpPr>
        <p:spPr>
          <a:xfrm>
            <a:off x="643255" y="432211"/>
            <a:ext cx="11572875" cy="387798"/>
          </a:xfrm>
          <a:noFill/>
        </p:spPr>
        <p:txBody>
          <a:bodyPr wrap="square" lIns="0" tIns="0" rIns="0" bIns="0" rtlCol="0" anchor="ctr">
            <a:spAutoFit/>
          </a:bodyPr>
          <a:lstStyle/>
          <a:p>
            <a:pPr algn="ctr" fontAlgn="base">
              <a:spcAft>
                <a:spcPct val="0"/>
              </a:spcAft>
            </a:pPr>
            <a:r>
              <a:rPr lang="en-US" altLang="zh-CN" sz="2800" dirty="0">
                <a:solidFill>
                  <a:schemeClr val="tx1"/>
                </a:solidFill>
                <a:latin typeface="Raleway Light" pitchFamily="2" charset="0"/>
                <a:ea typeface="黑体" panose="02010609060101010101" charset="-122"/>
                <a:cs typeface="+mn-cs"/>
              </a:rPr>
              <a:t>Real-time Identification of Load </a:t>
            </a:r>
            <a:r>
              <a:rPr lang="en-US" altLang="zh-CN" sz="2800" dirty="0">
                <a:latin typeface="Raleway Light" pitchFamily="2" charset="0"/>
                <a:ea typeface="黑体" panose="02010609060101010101" charset="-122"/>
                <a:cs typeface="+mn-cs"/>
              </a:rPr>
              <a:t>I</a:t>
            </a:r>
            <a:r>
              <a:rPr lang="en-US" altLang="zh-CN" sz="2800" dirty="0">
                <a:solidFill>
                  <a:schemeClr val="tx1"/>
                </a:solidFill>
                <a:latin typeface="Raleway Light" pitchFamily="2" charset="0"/>
                <a:ea typeface="黑体" panose="02010609060101010101" charset="-122"/>
                <a:cs typeface="+mn-cs"/>
              </a:rPr>
              <a:t>nertia</a:t>
            </a:r>
            <a:endParaRPr lang="zh-CN" altLang="en-US" sz="2800" dirty="0">
              <a:solidFill>
                <a:schemeClr val="tx1"/>
              </a:solidFill>
              <a:latin typeface="Raleway Light" pitchFamily="2" charset="0"/>
              <a:ea typeface="黑体" panose="02010609060101010101" charset="-122"/>
              <a:cs typeface="+mn-cs"/>
            </a:endParaRPr>
          </a:p>
        </p:txBody>
      </p:sp>
      <p:sp>
        <p:nvSpPr>
          <p:cNvPr id="3" name="内容占位符 2"/>
          <p:cNvSpPr>
            <a:spLocks noGrp="1"/>
          </p:cNvSpPr>
          <p:nvPr>
            <p:ph idx="4294967295"/>
          </p:nvPr>
        </p:nvSpPr>
        <p:spPr>
          <a:xfrm>
            <a:off x="7752715" y="3069590"/>
            <a:ext cx="5106035" cy="334645"/>
          </a:xfrm>
          <a:noFill/>
          <a:ln>
            <a:noFill/>
          </a:ln>
        </p:spPr>
        <p:style>
          <a:lnRef idx="2">
            <a:schemeClr val="accent5"/>
          </a:lnRef>
          <a:fillRef idx="1">
            <a:schemeClr val="lt1"/>
          </a:fillRef>
          <a:effectRef idx="0">
            <a:schemeClr val="accent5"/>
          </a:effectRef>
          <a:fontRef idx="minor">
            <a:schemeClr val="dk1"/>
          </a:fontRef>
        </p:style>
        <p:txBody>
          <a:bodyPr>
            <a:normAutofit fontScale="97500" lnSpcReduction="10000"/>
          </a:bodyPr>
          <a:lstStyle/>
          <a:p>
            <a:pPr marL="0" indent="0" algn="ctr">
              <a:buNone/>
            </a:pPr>
            <a:r>
              <a:rPr lang="en-US" altLang="zh-CN" sz="1800" dirty="0">
                <a:latin typeface="Raleway Light" pitchFamily="2" charset="0"/>
                <a:ea typeface="黑体" panose="02010609060101010101" charset="-122"/>
                <a:cs typeface="Arial" panose="020B0604020202020204" pitchFamily="34" charset="0"/>
              </a:rPr>
              <a:t>Real-time load inertia ratio</a:t>
            </a:r>
            <a:endParaRPr lang="en-US" altLang="zh-CN" sz="1800" dirty="0">
              <a:latin typeface="Raleway Light" pitchFamily="2" charset="0"/>
              <a:ea typeface="黑体" panose="02010609060101010101" charset="-122"/>
              <a:cs typeface="Arial" panose="020B0604020202020204" pitchFamily="34" charset="0"/>
            </a:endParaRPr>
          </a:p>
          <a:p>
            <a:pPr marL="0" indent="0" algn="ctr">
              <a:buNone/>
            </a:pPr>
            <a:endParaRPr lang="zh-CN" altLang="en-US" sz="1800" dirty="0">
              <a:latin typeface="Raleway Light" pitchFamily="2" charset="0"/>
              <a:ea typeface="黑体" panose="02010609060101010101" charset="-122"/>
              <a:cs typeface="Arial" panose="020B0604020202020204" pitchFamily="34" charset="0"/>
            </a:endParaRPr>
          </a:p>
        </p:txBody>
      </p:sp>
      <p:sp>
        <p:nvSpPr>
          <p:cNvPr id="4" name="内容占位符 3"/>
          <p:cNvSpPr txBox="1"/>
          <p:nvPr/>
        </p:nvSpPr>
        <p:spPr>
          <a:xfrm>
            <a:off x="1848041" y="1737450"/>
            <a:ext cx="8613782" cy="1518835"/>
          </a:xfrm>
          <a:prstGeom prst="rect">
            <a:avLst/>
          </a:prstGeom>
        </p:spPr>
        <p:txBody>
          <a:bodyPr vert="horz" lIns="96435" tIns="48218" rIns="96435" bIns="4821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000" dirty="0">
                <a:latin typeface="Raleway Light" pitchFamily="2" charset="0"/>
                <a:ea typeface="黑体" panose="02010609060101010101" charset="-122"/>
                <a:cs typeface="Arial" panose="020B0604020202020204" pitchFamily="34" charset="0"/>
              </a:rPr>
              <a:t>Mechanical stroke too short?</a:t>
            </a:r>
            <a:endParaRPr lang="en-US" altLang="zh-CN" sz="2000" dirty="0">
              <a:latin typeface="Raleway Light" pitchFamily="2" charset="0"/>
              <a:ea typeface="黑体" panose="02010609060101010101" charset="-122"/>
              <a:cs typeface="Arial" panose="020B0604020202020204" pitchFamily="34" charset="0"/>
            </a:endParaRPr>
          </a:p>
          <a:p>
            <a:r>
              <a:rPr lang="en-US" altLang="zh-CN" sz="2000" dirty="0">
                <a:latin typeface="Raleway Light" pitchFamily="2" charset="0"/>
                <a:ea typeface="黑体" panose="02010609060101010101" charset="-122"/>
                <a:cs typeface="Arial" panose="020B0604020202020204" pitchFamily="34" charset="0"/>
              </a:rPr>
              <a:t>Can't use tools to measure the load inertia ratio on site?</a:t>
            </a:r>
            <a:endParaRPr lang="en-US" altLang="zh-CN" sz="2000" dirty="0">
              <a:latin typeface="Raleway Light" pitchFamily="2" charset="0"/>
              <a:ea typeface="黑体" panose="02010609060101010101" charset="-122"/>
              <a:cs typeface="Arial" panose="020B0604020202020204" pitchFamily="34" charset="0"/>
            </a:endParaRPr>
          </a:p>
          <a:p>
            <a:r>
              <a:rPr lang="en-US" altLang="zh-CN" sz="2000" dirty="0">
                <a:latin typeface="Raleway Light" pitchFamily="2" charset="0"/>
                <a:ea typeface="黑体" panose="02010609060101010101" charset="-122"/>
                <a:cs typeface="Arial" panose="020B0604020202020204" pitchFamily="34" charset="0"/>
              </a:rPr>
              <a:t>Is the load inertia ratio variable?</a:t>
            </a:r>
            <a:endParaRPr lang="zh-CN" altLang="en-US" sz="2000" dirty="0">
              <a:latin typeface="Raleway Light" pitchFamily="2" charset="0"/>
              <a:ea typeface="黑体" panose="02010609060101010101" charset="-122"/>
              <a:cs typeface="Arial" panose="020B0604020202020204" pitchFamily="34" charset="0"/>
            </a:endParaRPr>
          </a:p>
        </p:txBody>
      </p:sp>
      <p:graphicFrame>
        <p:nvGraphicFramePr>
          <p:cNvPr id="8" name="表格 7"/>
          <p:cNvGraphicFramePr>
            <a:graphicFrameLocks noGrp="1"/>
          </p:cNvGraphicFramePr>
          <p:nvPr/>
        </p:nvGraphicFramePr>
        <p:xfrm>
          <a:off x="2756967" y="5848573"/>
          <a:ext cx="8136905" cy="792335"/>
        </p:xfrm>
        <a:graphic>
          <a:graphicData uri="http://schemas.openxmlformats.org/drawingml/2006/table">
            <a:tbl>
              <a:tblPr firstRow="1" bandRow="1">
                <a:tableStyleId>{5C22544A-7EE6-4342-B048-85BDC9FD1C3A}</a:tableStyleId>
              </a:tblPr>
              <a:tblGrid>
                <a:gridCol w="1546136"/>
                <a:gridCol w="3092268"/>
                <a:gridCol w="1202549"/>
                <a:gridCol w="2295952"/>
              </a:tblGrid>
              <a:tr h="391099">
                <a:tc>
                  <a:txBody>
                    <a:bodyPr/>
                    <a:lstStyle/>
                    <a:p>
                      <a:pPr algn="ctr"/>
                      <a:r>
                        <a:rPr lang="en-US" altLang="zh-CN" sz="1900" dirty="0">
                          <a:latin typeface="黑体" panose="02010609060101010101" charset="-122"/>
                          <a:ea typeface="黑体" panose="02010609060101010101" charset="-122"/>
                        </a:rPr>
                        <a:t>Code</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Function</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Unit</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cs typeface="黑体" panose="02010609060101010101" charset="-122"/>
                        </a:rPr>
                        <a:t>Modbus</a:t>
                      </a:r>
                      <a:r>
                        <a:rPr lang="zh-CN" altLang="en-US" sz="1900" dirty="0">
                          <a:latin typeface="黑体" panose="02010609060101010101" charset="-122"/>
                          <a:ea typeface="黑体" panose="02010609060101010101" charset="-122"/>
                          <a:cs typeface="黑体" panose="02010609060101010101" charset="-122"/>
                        </a:rPr>
                        <a:t> </a:t>
                      </a:r>
                      <a:r>
                        <a:rPr lang="en-US" altLang="zh-CN" sz="1900" dirty="0">
                          <a:latin typeface="黑体" panose="02010609060101010101" charset="-122"/>
                          <a:ea typeface="黑体" panose="02010609060101010101" charset="-122"/>
                          <a:cs typeface="黑体" panose="02010609060101010101" charset="-122"/>
                        </a:rPr>
                        <a:t>Address</a:t>
                      </a:r>
                      <a:endParaRPr lang="zh-CN" altLang="en-US" sz="1900" dirty="0">
                        <a:latin typeface="黑体" panose="02010609060101010101" charset="-122"/>
                        <a:ea typeface="黑体" panose="02010609060101010101" charset="-122"/>
                        <a:cs typeface="黑体" panose="02010609060101010101" charset="-122"/>
                      </a:endParaRPr>
                    </a:p>
                  </a:txBody>
                  <a:tcPr marL="96435" marR="96435" marT="48218" marB="48218"/>
                </a:tc>
              </a:tr>
              <a:tr h="391099">
                <a:tc>
                  <a:txBody>
                    <a:bodyPr/>
                    <a:lstStyle/>
                    <a:p>
                      <a:pPr algn="ctr"/>
                      <a:r>
                        <a:rPr lang="en-US" altLang="zh-CN" sz="1900" dirty="0">
                          <a:latin typeface="黑体" panose="02010609060101010101" charset="-122"/>
                          <a:ea typeface="黑体" panose="02010609060101010101" charset="-122"/>
                        </a:rPr>
                        <a:t>U0-16</a:t>
                      </a:r>
                      <a:endParaRPr lang="en-US" altLang="zh-CN"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2000" dirty="0"/>
                        <a:t>Real-time load inertia ratio</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0.01%</a:t>
                      </a:r>
                      <a:endParaRPr lang="en-US" altLang="zh-CN"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0x1E10</a:t>
                      </a:r>
                      <a:endParaRPr lang="en-US" altLang="zh-CN" sz="1900" dirty="0">
                        <a:latin typeface="黑体" panose="02010609060101010101" charset="-122"/>
                        <a:ea typeface="黑体" panose="02010609060101010101" charset="-122"/>
                      </a:endParaRPr>
                    </a:p>
                  </a:txBody>
                  <a:tcPr marL="96435" marR="96435" marT="48218" marB="48218"/>
                </a:tc>
              </a:tr>
            </a:tbl>
          </a:graphicData>
        </a:graphic>
      </p:graphicFrame>
      <p:sp>
        <p:nvSpPr>
          <p:cNvPr id="9" name="矩形 8"/>
          <p:cNvSpPr/>
          <p:nvPr/>
        </p:nvSpPr>
        <p:spPr>
          <a:xfrm>
            <a:off x="1821450" y="1176554"/>
            <a:ext cx="2794355" cy="461665"/>
          </a:xfrm>
          <a:prstGeom prst="rect">
            <a:avLst/>
          </a:prstGeom>
        </p:spPr>
        <p:txBody>
          <a:bodyPr wrap="none">
            <a:spAutoFit/>
          </a:bodyPr>
          <a:lstStyle/>
          <a:p>
            <a:r>
              <a:rPr lang="en-US" altLang="zh-CN" sz="2400" b="1" dirty="0">
                <a:latin typeface="Raleway Light" pitchFamily="2" charset="0"/>
                <a:ea typeface="黑体" panose="02010609060101010101" charset="-122"/>
                <a:cs typeface="Arial" panose="020B0604020202020204" pitchFamily="34" charset="0"/>
              </a:rPr>
              <a:t>On site debugging</a:t>
            </a:r>
            <a:endParaRPr lang="zh-CN" altLang="en-US" sz="2400" b="1" dirty="0">
              <a:latin typeface="Raleway Light" pitchFamily="2" charset="0"/>
              <a:ea typeface="黑体" panose="02010609060101010101"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00936" y="2688691"/>
            <a:ext cx="829228" cy="1563081"/>
            <a:chOff x="466878" y="1352509"/>
            <a:chExt cx="829228" cy="1563081"/>
          </a:xfrm>
        </p:grpSpPr>
        <p:cxnSp>
          <p:nvCxnSpPr>
            <p:cNvPr id="33" name="直接连接符 32"/>
            <p:cNvCxnSpPr/>
            <p:nvPr/>
          </p:nvCxnSpPr>
          <p:spPr>
            <a:xfrm>
              <a:off x="881492" y="1888431"/>
              <a:ext cx="0" cy="900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791492" y="273559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6878" y="1352509"/>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3" name="椭圆 12"/>
            <p:cNvSpPr/>
            <p:nvPr/>
          </p:nvSpPr>
          <p:spPr>
            <a:xfrm>
              <a:off x="580885" y="1466509"/>
              <a:ext cx="601237" cy="601237"/>
            </a:xfrm>
            <a:prstGeom prst="ellipse">
              <a:avLst/>
            </a:prstGeom>
            <a:solidFill>
              <a:schemeClr val="accent1"/>
            </a:soli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34285" rIns="0" bIns="34285" numCol="1" spcCol="0" rtlCol="0" fromWordArt="0" anchor="ctr" anchorCtr="0" forceAA="0" compatLnSpc="1">
              <a:noAutofit/>
            </a:bodyPr>
            <a:lstStyle/>
            <a:p>
              <a:pPr algn="ctr" defTabSz="685800"/>
              <a:r>
                <a:rPr lang="en-US" altLang="zh-CN" sz="1600">
                  <a:latin typeface="Impact" panose="020B0806030902050204" pitchFamily="34" charset="0"/>
                </a:rPr>
                <a:t>2019</a:t>
              </a:r>
              <a:endParaRPr lang="zh-CN" altLang="en-US" sz="3200" dirty="0">
                <a:latin typeface="Impact" panose="020B0806030902050204" pitchFamily="34" charset="0"/>
              </a:endParaRPr>
            </a:p>
          </p:txBody>
        </p:sp>
      </p:grpSp>
      <p:grpSp>
        <p:nvGrpSpPr>
          <p:cNvPr id="14" name="组合 13"/>
          <p:cNvGrpSpPr/>
          <p:nvPr/>
        </p:nvGrpSpPr>
        <p:grpSpPr>
          <a:xfrm>
            <a:off x="2800847" y="4262874"/>
            <a:ext cx="829228" cy="1402422"/>
            <a:chOff x="1547664" y="2735590"/>
            <a:chExt cx="829228" cy="1402422"/>
          </a:xfrm>
        </p:grpSpPr>
        <p:cxnSp>
          <p:nvCxnSpPr>
            <p:cNvPr id="34" name="直接连接符 33"/>
            <p:cNvCxnSpPr/>
            <p:nvPr/>
          </p:nvCxnSpPr>
          <p:spPr>
            <a:xfrm>
              <a:off x="1962278" y="2825590"/>
              <a:ext cx="0" cy="900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872278" y="273559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547664" y="3308784"/>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7" name="椭圆 16"/>
            <p:cNvSpPr/>
            <p:nvPr/>
          </p:nvSpPr>
          <p:spPr>
            <a:xfrm>
              <a:off x="1661671" y="3431675"/>
              <a:ext cx="601237" cy="601237"/>
            </a:xfrm>
            <a:prstGeom prst="ellipse">
              <a:avLst/>
            </a:prstGeom>
            <a:solidFill>
              <a:srgbClr val="18B29D"/>
            </a:soli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34285" rIns="0" bIns="34285" numCol="1" spcCol="0" rtlCol="0" fromWordArt="0" anchor="ctr" anchorCtr="0" forceAA="0" compatLnSpc="1">
              <a:noAutofit/>
            </a:bodyPr>
            <a:lstStyle/>
            <a:p>
              <a:pPr algn="ctr" defTabSz="685800"/>
              <a:r>
                <a:rPr lang="en-US" altLang="zh-CN" sz="1600" dirty="0">
                  <a:latin typeface="Impact" panose="020B0806030902050204" pitchFamily="34" charset="0"/>
                </a:rPr>
                <a:t>2020</a:t>
              </a:r>
              <a:endParaRPr lang="zh-CN" altLang="en-US" sz="1600" dirty="0">
                <a:latin typeface="Impact" panose="020B0806030902050204" pitchFamily="34" charset="0"/>
              </a:endParaRPr>
            </a:p>
          </p:txBody>
        </p:sp>
      </p:grpSp>
      <p:grpSp>
        <p:nvGrpSpPr>
          <p:cNvPr id="15" name="组合 14"/>
          <p:cNvGrpSpPr/>
          <p:nvPr/>
        </p:nvGrpSpPr>
        <p:grpSpPr>
          <a:xfrm>
            <a:off x="6554637" y="4262874"/>
            <a:ext cx="829228" cy="1856706"/>
            <a:chOff x="2950684" y="2735590"/>
            <a:chExt cx="829228" cy="1856706"/>
          </a:xfrm>
        </p:grpSpPr>
        <p:cxnSp>
          <p:nvCxnSpPr>
            <p:cNvPr id="35" name="直接连接符 34"/>
            <p:cNvCxnSpPr/>
            <p:nvPr/>
          </p:nvCxnSpPr>
          <p:spPr>
            <a:xfrm>
              <a:off x="3365298" y="2825590"/>
              <a:ext cx="0" cy="900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3275298" y="273559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950684" y="3763068"/>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0" name="椭圆 19"/>
            <p:cNvSpPr/>
            <p:nvPr/>
          </p:nvSpPr>
          <p:spPr>
            <a:xfrm>
              <a:off x="3064691" y="3877069"/>
              <a:ext cx="601237" cy="601237"/>
            </a:xfrm>
            <a:prstGeom prst="ellipse">
              <a:avLst/>
            </a:prstGeom>
            <a:solidFill>
              <a:schemeClr val="accent1"/>
            </a:soli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34285" rIns="0" bIns="34285" numCol="1" spcCol="0" rtlCol="0" fromWordArt="0" anchor="ctr" anchorCtr="0" forceAA="0" compatLnSpc="1">
              <a:noAutofit/>
            </a:bodyPr>
            <a:lstStyle/>
            <a:p>
              <a:pPr algn="ctr" defTabSz="685800"/>
              <a:r>
                <a:rPr lang="en-US" altLang="zh-CN" sz="1600" dirty="0">
                  <a:latin typeface="Impact" panose="020B0806030902050204" pitchFamily="34" charset="0"/>
                </a:rPr>
                <a:t>2021</a:t>
              </a:r>
              <a:endParaRPr lang="en-US" sz="1600" dirty="0">
                <a:latin typeface="Impact" panose="020B0806030902050204" pitchFamily="34" charset="0"/>
              </a:endParaRPr>
            </a:p>
          </p:txBody>
        </p:sp>
      </p:grpSp>
      <p:grpSp>
        <p:nvGrpSpPr>
          <p:cNvPr id="18" name="组合 17"/>
          <p:cNvGrpSpPr/>
          <p:nvPr/>
        </p:nvGrpSpPr>
        <p:grpSpPr>
          <a:xfrm>
            <a:off x="4626561" y="2370556"/>
            <a:ext cx="829228" cy="1892011"/>
            <a:chOff x="4283968" y="1023579"/>
            <a:chExt cx="829228" cy="1892011"/>
          </a:xfrm>
        </p:grpSpPr>
        <p:cxnSp>
          <p:nvCxnSpPr>
            <p:cNvPr id="36" name="直接连接符 35"/>
            <p:cNvCxnSpPr/>
            <p:nvPr/>
          </p:nvCxnSpPr>
          <p:spPr>
            <a:xfrm>
              <a:off x="4698582" y="1876069"/>
              <a:ext cx="0" cy="90000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4608582" y="273559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4283968" y="1023579"/>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3" name="椭圆 22"/>
            <p:cNvSpPr/>
            <p:nvPr/>
          </p:nvSpPr>
          <p:spPr>
            <a:xfrm>
              <a:off x="4397968" y="1137579"/>
              <a:ext cx="601237" cy="601237"/>
            </a:xfrm>
            <a:prstGeom prst="ellipse">
              <a:avLst/>
            </a:prstGeom>
            <a:solidFill>
              <a:srgbClr val="18B29D"/>
            </a:soli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34285" rIns="0" bIns="34285" numCol="1" spcCol="0" rtlCol="0" fromWordArt="0" anchor="ctr" anchorCtr="0" forceAA="0" compatLnSpc="1">
              <a:noAutofit/>
            </a:bodyPr>
            <a:lstStyle/>
            <a:p>
              <a:pPr algn="ctr" defTabSz="685800"/>
              <a:r>
                <a:rPr lang="en-US" altLang="zh-CN" sz="1600" dirty="0">
                  <a:latin typeface="Impact" panose="020B0806030902050204" pitchFamily="34" charset="0"/>
                </a:rPr>
                <a:t>2020</a:t>
              </a:r>
              <a:endParaRPr lang="zh-CN" altLang="en-US" sz="1600" dirty="0">
                <a:latin typeface="Impact" panose="020B0806030902050204" pitchFamily="34" charset="0"/>
              </a:endParaRPr>
            </a:p>
          </p:txBody>
        </p:sp>
      </p:grpSp>
      <p:grpSp>
        <p:nvGrpSpPr>
          <p:cNvPr id="53" name="组合 52"/>
          <p:cNvGrpSpPr/>
          <p:nvPr/>
        </p:nvGrpSpPr>
        <p:grpSpPr>
          <a:xfrm>
            <a:off x="8920431" y="2453106"/>
            <a:ext cx="829228" cy="1793586"/>
            <a:chOff x="4283333" y="1122004"/>
            <a:chExt cx="829228" cy="1793586"/>
          </a:xfrm>
        </p:grpSpPr>
        <p:cxnSp>
          <p:nvCxnSpPr>
            <p:cNvPr id="54" name="直接连接符 53"/>
            <p:cNvCxnSpPr/>
            <p:nvPr/>
          </p:nvCxnSpPr>
          <p:spPr>
            <a:xfrm>
              <a:off x="4698582" y="1876069"/>
              <a:ext cx="0" cy="900000"/>
            </a:xfrm>
            <a:prstGeom prst="line">
              <a:avLst/>
            </a:prstGeom>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4608582" y="273559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4283333" y="1122004"/>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57" name="椭圆 56"/>
            <p:cNvSpPr/>
            <p:nvPr/>
          </p:nvSpPr>
          <p:spPr>
            <a:xfrm>
              <a:off x="4397333" y="1236004"/>
              <a:ext cx="601237" cy="601237"/>
            </a:xfrm>
            <a:prstGeom prst="ellipse">
              <a:avLst/>
            </a:prstGeom>
            <a:solidFill>
              <a:srgbClr val="18B29D"/>
            </a:soli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34285" rIns="0" bIns="34285" numCol="1" spcCol="0" rtlCol="0" fromWordArt="0" anchor="ctr" anchorCtr="0" forceAA="0" compatLnSpc="1">
              <a:noAutofit/>
            </a:bodyPr>
            <a:lstStyle/>
            <a:p>
              <a:pPr algn="ctr" defTabSz="685800"/>
              <a:r>
                <a:rPr lang="en-US" altLang="zh-CN" sz="1600" dirty="0">
                  <a:latin typeface="Impact" panose="020B0806030902050204" pitchFamily="34" charset="0"/>
                </a:rPr>
                <a:t>2021</a:t>
              </a:r>
              <a:endParaRPr lang="en-US" sz="1600" dirty="0">
                <a:latin typeface="Impact" panose="020B0806030902050204" pitchFamily="34" charset="0"/>
              </a:endParaRPr>
            </a:p>
          </p:txBody>
        </p:sp>
      </p:grpSp>
      <p:cxnSp>
        <p:nvCxnSpPr>
          <p:cNvPr id="5" name="直接连接符 4"/>
          <p:cNvCxnSpPr/>
          <p:nvPr/>
        </p:nvCxnSpPr>
        <p:spPr>
          <a:xfrm>
            <a:off x="1100783" y="4246989"/>
            <a:ext cx="10657646" cy="15578"/>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2052550" y="1807473"/>
            <a:ext cx="2171105" cy="2101977"/>
            <a:chOff x="2750722" y="5476394"/>
            <a:chExt cx="1657585" cy="2101977"/>
          </a:xfrm>
        </p:grpSpPr>
        <p:sp>
          <p:nvSpPr>
            <p:cNvPr id="139" name="TextBox 138"/>
            <p:cNvSpPr txBox="1"/>
            <p:nvPr/>
          </p:nvSpPr>
          <p:spPr>
            <a:xfrm>
              <a:off x="2750722" y="5476394"/>
              <a:ext cx="1657585" cy="335413"/>
            </a:xfrm>
            <a:prstGeom prst="rect">
              <a:avLst/>
            </a:prstGeom>
            <a:solidFill>
              <a:schemeClr val="accent6">
                <a:lumMod val="75000"/>
              </a:schemeClr>
            </a:solidFill>
          </p:spPr>
          <p:style>
            <a:lnRef idx="1">
              <a:schemeClr val="accent2"/>
            </a:lnRef>
            <a:fillRef idx="3">
              <a:schemeClr val="accent2"/>
            </a:fillRef>
            <a:effectRef idx="2">
              <a:schemeClr val="accent2"/>
            </a:effectRef>
            <a:fontRef idx="minor">
              <a:schemeClr val="lt1"/>
            </a:fontRef>
          </p:style>
          <p:txBody>
            <a:bodyPr wrap="square" lIns="0" tIns="0" rIns="0" bIns="0" rtlCol="0">
              <a:spAutoFit/>
            </a:bodyPr>
            <a:lstStyle>
              <a:defPPr>
                <a:defRPr lang="zh-CN"/>
              </a:defPPr>
              <a:lvl1pPr algn="ctr">
                <a:lnSpc>
                  <a:spcPct val="120000"/>
                </a:lnSpc>
                <a:defRPr sz="2000">
                  <a:solidFill>
                    <a:schemeClr val="bg1">
                      <a:lumMod val="95000"/>
                    </a:schemeClr>
                  </a:solidFill>
                  <a:latin typeface="黑体" panose="02010609060101010101" charset="-122"/>
                  <a:ea typeface="黑体" panose="02010609060101010101" charset="-122"/>
                  <a:cs typeface="黑体" panose="02010609060101010101" charset="-122"/>
                </a:defRPr>
              </a:lvl1pPr>
            </a:lstStyle>
            <a:p>
              <a:r>
                <a:rPr lang="en-US" altLang="zh-CN" dirty="0">
                  <a:latin typeface="Raleway Light" pitchFamily="2" charset="0"/>
                  <a:cs typeface="Arial" panose="020B0604020202020204" pitchFamily="34" charset="0"/>
                  <a:sym typeface="Arial" panose="020B0604020202020204" pitchFamily="34" charset="0"/>
                </a:rPr>
                <a:t>VD1</a:t>
              </a:r>
              <a:r>
                <a:rPr lang="zh-CN" altLang="en-US" dirty="0">
                  <a:latin typeface="Raleway Light" pitchFamily="2" charset="0"/>
                  <a:cs typeface="Arial" panose="020B0604020202020204" pitchFamily="34" charset="0"/>
                  <a:sym typeface="Arial" panose="020B0604020202020204" pitchFamily="34" charset="0"/>
                </a:rPr>
                <a:t> </a:t>
              </a:r>
              <a:r>
                <a:rPr lang="en-US" altLang="zh-CN" dirty="0">
                  <a:latin typeface="Raleway Light" pitchFamily="2" charset="0"/>
                  <a:cs typeface="Arial" panose="020B0604020202020204" pitchFamily="34" charset="0"/>
                  <a:sym typeface="Arial" panose="020B0604020202020204" pitchFamily="34" charset="0"/>
                </a:rPr>
                <a:t>Series</a:t>
              </a:r>
              <a:endParaRPr lang="zh-CN" altLang="en-US" dirty="0">
                <a:latin typeface="Raleway Light" pitchFamily="2" charset="0"/>
                <a:cs typeface="Arial" panose="020B0604020202020204" pitchFamily="34" charset="0"/>
                <a:sym typeface="Arial" panose="020B0604020202020204" pitchFamily="34" charset="0"/>
              </a:endParaRPr>
            </a:p>
          </p:txBody>
        </p:sp>
        <p:sp>
          <p:nvSpPr>
            <p:cNvPr id="140" name="TextBox 139"/>
            <p:cNvSpPr txBox="1"/>
            <p:nvPr/>
          </p:nvSpPr>
          <p:spPr>
            <a:xfrm>
              <a:off x="2750723" y="5854822"/>
              <a:ext cx="1657584" cy="1723549"/>
            </a:xfrm>
            <a:prstGeom prst="rect">
              <a:avLst/>
            </a:prstGeom>
            <a:gradFill flip="none" rotWithShape="1">
              <a:gsLst>
                <a:gs pos="0">
                  <a:srgbClr val="18B29D">
                    <a:tint val="66000"/>
                    <a:satMod val="160000"/>
                  </a:srgbClr>
                </a:gs>
                <a:gs pos="50000">
                  <a:srgbClr val="18B29D">
                    <a:tint val="44500"/>
                    <a:satMod val="160000"/>
                  </a:srgbClr>
                </a:gs>
                <a:gs pos="100000">
                  <a:srgbClr val="18B29D">
                    <a:tint val="23500"/>
                    <a:satMod val="160000"/>
                  </a:srgbClr>
                </a:gs>
              </a:gsLst>
              <a:path path="circle">
                <a:fillToRect l="50000" t="50000" r="50000" b="50000"/>
              </a:path>
              <a:tileRect/>
            </a:gradFill>
          </p:spPr>
          <p:txBody>
            <a:bodyPr wrap="square" lIns="0" tIns="0" rIns="0" bIns="0" rtlCol="0">
              <a:spAutoFit/>
            </a:bodyPr>
            <a:lstStyle/>
            <a:p>
              <a:pPr algn="ctr"/>
              <a:r>
                <a:rPr lang="en-US" altLang="zh-CN" sz="1400" dirty="0">
                  <a:latin typeface="Raleway Light" pitchFamily="2" charset="0"/>
                  <a:ea typeface="黑体" panose="02010609060101010101" charset="-122"/>
                  <a:cs typeface="Arial" panose="020B0604020202020204" pitchFamily="34" charset="0"/>
                </a:rPr>
                <a:t>400W~750W</a:t>
              </a:r>
              <a:endParaRPr lang="en-US" altLang="zh-CN" sz="1400" dirty="0">
                <a:latin typeface="Raleway Light" pitchFamily="2" charset="0"/>
                <a:ea typeface="黑体" panose="02010609060101010101" charset="-122"/>
                <a:cs typeface="Arial" panose="020B0604020202020204" pitchFamily="34" charset="0"/>
              </a:endParaRPr>
            </a:p>
            <a:p>
              <a:pPr algn="ctr"/>
              <a:r>
                <a:rPr lang="en-US" altLang="zh-CN" sz="1400" dirty="0">
                  <a:latin typeface="Raleway Light" pitchFamily="2" charset="0"/>
                  <a:cs typeface="Arial" panose="020B0604020202020204" pitchFamily="34" charset="0"/>
                </a:rPr>
                <a:t>single-core</a:t>
              </a:r>
              <a:r>
                <a:rPr lang="zh-CN" altLang="en-US" sz="1400" dirty="0">
                  <a:latin typeface="Raleway Light" pitchFamily="2" charset="0"/>
                  <a:ea typeface="黑体" panose="02010609060101010101" charset="-122"/>
                  <a:cs typeface="Arial" panose="020B0604020202020204" pitchFamily="34" charset="0"/>
                </a:rPr>
                <a:t> </a:t>
              </a:r>
              <a:r>
                <a:rPr lang="en-US" altLang="zh-CN" sz="1400" dirty="0">
                  <a:latin typeface="Raleway Light" pitchFamily="2" charset="0"/>
                  <a:ea typeface="黑体" panose="02010609060101010101" charset="-122"/>
                  <a:cs typeface="Arial" panose="020B0604020202020204" pitchFamily="34" charset="0"/>
                </a:rPr>
                <a:t>DSP</a:t>
              </a:r>
              <a:endParaRPr lang="en-US" altLang="zh-CN" sz="1400" dirty="0">
                <a:latin typeface="Raleway Light" pitchFamily="2" charset="0"/>
                <a:ea typeface="黑体" panose="02010609060101010101" charset="-122"/>
                <a:cs typeface="Arial" panose="020B0604020202020204" pitchFamily="34" charset="0"/>
              </a:endParaRPr>
            </a:p>
            <a:p>
              <a:pPr algn="ctr"/>
              <a:r>
                <a:rPr lang="en-US" altLang="zh-CN" sz="1400" dirty="0" err="1">
                  <a:latin typeface="Raleway Light" pitchFamily="2" charset="0"/>
                  <a:ea typeface="黑体" panose="02010609060101010101" charset="-122"/>
                  <a:cs typeface="Arial" panose="020B0604020202020204" pitchFamily="34" charset="0"/>
                </a:rPr>
                <a:t>Tamagawa</a:t>
              </a:r>
              <a:r>
                <a:rPr lang="en-US" altLang="zh-CN" sz="1400" dirty="0">
                  <a:latin typeface="Raleway Light" pitchFamily="2" charset="0"/>
                  <a:ea typeface="黑体" panose="02010609060101010101" charset="-122"/>
                  <a:cs typeface="Arial" panose="020B0604020202020204" pitchFamily="34" charset="0"/>
                </a:rPr>
                <a:t> 2500 PPR</a:t>
              </a:r>
              <a:endParaRPr lang="en-US" altLang="zh-CN" sz="1400" dirty="0">
                <a:latin typeface="Raleway Light" pitchFamily="2" charset="0"/>
                <a:ea typeface="黑体" panose="02010609060101010101" charset="-122"/>
                <a:cs typeface="Arial" panose="020B0604020202020204" pitchFamily="34" charset="0"/>
              </a:endParaRPr>
            </a:p>
            <a:p>
              <a:pPr algn="ctr"/>
              <a:r>
                <a:rPr lang="en-US" altLang="zh-CN" sz="1400" dirty="0">
                  <a:latin typeface="Raleway Light" pitchFamily="2" charset="0"/>
                  <a:ea typeface="黑体" panose="02010609060101010101" charset="-122"/>
                  <a:cs typeface="Arial" panose="020B0604020202020204" pitchFamily="34" charset="0"/>
                </a:rPr>
                <a:t>Parameter Self-tuning</a:t>
              </a:r>
              <a:endParaRPr lang="en-US" altLang="zh-CN" sz="1400" dirty="0">
                <a:latin typeface="Raleway Light" pitchFamily="2" charset="0"/>
                <a:ea typeface="黑体" panose="02010609060101010101" charset="-122"/>
                <a:cs typeface="Arial" panose="020B0604020202020204" pitchFamily="34" charset="0"/>
              </a:endParaRPr>
            </a:p>
            <a:p>
              <a:pPr algn="ctr"/>
              <a:r>
                <a:rPr lang="en-US" altLang="zh-CN" sz="1400" dirty="0">
                  <a:latin typeface="Raleway Light" pitchFamily="2" charset="0"/>
                  <a:ea typeface="黑体" panose="02010609060101010101" charset="-122"/>
                  <a:cs typeface="Arial" panose="020B0604020202020204" pitchFamily="34" charset="0"/>
                </a:rPr>
                <a:t>Virtual DI</a:t>
              </a:r>
              <a:endParaRPr lang="en-US" altLang="zh-CN" sz="1400" dirty="0">
                <a:latin typeface="Raleway Light" pitchFamily="2" charset="0"/>
                <a:ea typeface="黑体" panose="02010609060101010101" charset="-122"/>
                <a:cs typeface="Arial" panose="020B0604020202020204" pitchFamily="34" charset="0"/>
              </a:endParaRPr>
            </a:p>
            <a:p>
              <a:pPr algn="ctr"/>
              <a:r>
                <a:rPr lang="en-US" altLang="zh-CN" sz="1400" dirty="0">
                  <a:latin typeface="Raleway Light" pitchFamily="2" charset="0"/>
                  <a:ea typeface="黑体" panose="02010609060101010101" charset="-122"/>
                  <a:cs typeface="Arial" panose="020B0604020202020204" pitchFamily="34" charset="0"/>
                </a:rPr>
                <a:t>4-channel real time oscilloscope           Vibration suppression</a:t>
              </a:r>
              <a:endParaRPr lang="zh-CN" altLang="en-US" sz="1400" dirty="0">
                <a:latin typeface="Raleway Light" pitchFamily="2" charset="0"/>
                <a:ea typeface="黑体" panose="02010609060101010101" charset="-122"/>
                <a:cs typeface="Arial" panose="020B0604020202020204" pitchFamily="34" charset="0"/>
              </a:endParaRPr>
            </a:p>
          </p:txBody>
        </p:sp>
      </p:grpSp>
      <p:grpSp>
        <p:nvGrpSpPr>
          <p:cNvPr id="42" name="组合 41"/>
          <p:cNvGrpSpPr/>
          <p:nvPr/>
        </p:nvGrpSpPr>
        <p:grpSpPr>
          <a:xfrm>
            <a:off x="3802238" y="4395862"/>
            <a:ext cx="2087261" cy="2316225"/>
            <a:chOff x="5332883" y="5477519"/>
            <a:chExt cx="935888" cy="2315675"/>
          </a:xfrm>
        </p:grpSpPr>
        <p:sp>
          <p:nvSpPr>
            <p:cNvPr id="146" name="TextBox 145"/>
            <p:cNvSpPr txBox="1"/>
            <p:nvPr/>
          </p:nvSpPr>
          <p:spPr>
            <a:xfrm>
              <a:off x="5332883" y="5854662"/>
              <a:ext cx="935888" cy="1938532"/>
            </a:xfrm>
            <a:prstGeom prst="rect">
              <a:avLst/>
            </a:prstGeom>
            <a:gradFill flip="none" rotWithShape="1">
              <a:gsLst>
                <a:gs pos="0">
                  <a:srgbClr val="18B29D">
                    <a:tint val="66000"/>
                    <a:satMod val="160000"/>
                  </a:srgbClr>
                </a:gs>
                <a:gs pos="50000">
                  <a:srgbClr val="18B29D">
                    <a:tint val="44500"/>
                    <a:satMod val="160000"/>
                  </a:srgbClr>
                </a:gs>
                <a:gs pos="100000">
                  <a:srgbClr val="18B29D">
                    <a:tint val="23500"/>
                    <a:satMod val="160000"/>
                  </a:srgbClr>
                </a:gs>
              </a:gsLst>
              <a:path path="circle">
                <a:fillToRect l="50000" t="50000" r="50000" b="50000"/>
              </a:path>
              <a:tileRect/>
            </a:gradFill>
          </p:spPr>
          <p:txBody>
            <a:bodyPr wrap="square" lIns="0" tIns="0" rIns="0" bIns="0" rtlCol="0">
              <a:spAutoFit/>
            </a:bodyPr>
            <a:lstStyle>
              <a:defPPr>
                <a:defRPr lang="zh-CN"/>
              </a:defPPr>
              <a:lvl1pPr algn="ctr">
                <a:defRPr sz="1400">
                  <a:latin typeface="黑体" panose="02010609060101010101" charset="-122"/>
                  <a:ea typeface="黑体" panose="02010609060101010101" charset="-122"/>
                  <a:cs typeface="黑体" panose="02010609060101010101" charset="-122"/>
                </a:defRPr>
              </a:lvl1pPr>
            </a:lstStyle>
            <a:p>
              <a:r>
                <a:rPr lang="en-US" altLang="zh-CN" dirty="0">
                  <a:latin typeface="Raleway Light" pitchFamily="2" charset="0"/>
                  <a:cs typeface="Arial" panose="020B0604020202020204" pitchFamily="34" charset="0"/>
                </a:rPr>
                <a:t>1.0KW~2.3W</a:t>
              </a:r>
              <a:endParaRPr lang="en-US" altLang="zh-CN" dirty="0">
                <a:latin typeface="Raleway Light" pitchFamily="2" charset="0"/>
                <a:cs typeface="Arial" panose="020B0604020202020204" pitchFamily="34" charset="0"/>
              </a:endParaRPr>
            </a:p>
            <a:p>
              <a:endParaRPr lang="en-US" altLang="zh-CN" dirty="0">
                <a:latin typeface="Raleway Light" pitchFamily="2" charset="0"/>
                <a:cs typeface="Arial" panose="020B0604020202020204" pitchFamily="34" charset="0"/>
              </a:endParaRPr>
            </a:p>
            <a:p>
              <a:pPr algn="ctr"/>
              <a:r>
                <a:rPr lang="en-US" altLang="zh-CN" dirty="0" err="1">
                  <a:latin typeface="Raleway Light" pitchFamily="2" charset="0"/>
                  <a:cs typeface="Arial" panose="020B0604020202020204" pitchFamily="34" charset="0"/>
                </a:rPr>
                <a:t>Tamagawa</a:t>
              </a:r>
              <a:r>
                <a:rPr lang="en-US" altLang="zh-CN" dirty="0">
                  <a:latin typeface="Raleway Light" pitchFamily="2" charset="0"/>
                  <a:cs typeface="Arial" panose="020B0604020202020204" pitchFamily="34" charset="0"/>
                </a:rPr>
                <a:t> 2500 PPR</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Dual-Core</a:t>
              </a:r>
              <a:r>
                <a:rPr lang="zh-CN" altLang="en-US" dirty="0">
                  <a:latin typeface="Raleway Light" pitchFamily="2" charset="0"/>
                  <a:cs typeface="Arial" panose="020B0604020202020204" pitchFamily="34" charset="0"/>
                </a:rPr>
                <a:t> </a:t>
              </a:r>
              <a:r>
                <a:rPr lang="en-US" altLang="zh-CN" dirty="0">
                  <a:latin typeface="Raleway Light" pitchFamily="2" charset="0"/>
                  <a:cs typeface="Arial" panose="020B0604020202020204" pitchFamily="34" charset="0"/>
                </a:rPr>
                <a:t>DSP+FPGA</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Multistage position, Multistage speed</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Holding brake support</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Load rate view</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Fault playback</a:t>
              </a:r>
              <a:endParaRPr lang="en-US" altLang="zh-CN" dirty="0">
                <a:latin typeface="Raleway Light" pitchFamily="2" charset="0"/>
                <a:cs typeface="Arial" panose="020B0604020202020204" pitchFamily="34" charset="0"/>
              </a:endParaRPr>
            </a:p>
          </p:txBody>
        </p:sp>
        <p:sp>
          <p:nvSpPr>
            <p:cNvPr id="75" name="TextBox 150"/>
            <p:cNvSpPr txBox="1"/>
            <p:nvPr/>
          </p:nvSpPr>
          <p:spPr>
            <a:xfrm>
              <a:off x="5332884" y="5477519"/>
              <a:ext cx="935702" cy="337705"/>
            </a:xfrm>
            <a:prstGeom prst="rect">
              <a:avLst/>
            </a:prstGeom>
            <a:solidFill>
              <a:schemeClr val="accent6">
                <a:lumMod val="75000"/>
              </a:schemeClr>
            </a:solidFill>
          </p:spPr>
          <p:style>
            <a:lnRef idx="1">
              <a:schemeClr val="accent2"/>
            </a:lnRef>
            <a:fillRef idx="3">
              <a:schemeClr val="accent2"/>
            </a:fillRef>
            <a:effectRef idx="2">
              <a:schemeClr val="accent2"/>
            </a:effectRef>
            <a:fontRef idx="minor">
              <a:schemeClr val="lt1"/>
            </a:fontRef>
          </p:style>
          <p:txBody>
            <a:bodyPr wrap="square" lIns="0" tIns="0" rIns="0" bIns="0" rtlCol="0">
              <a:spAutoFit/>
            </a:bodyPr>
            <a:lstStyle>
              <a:defPPr>
                <a:defRPr lang="zh-CN"/>
              </a:defPPr>
              <a:lvl1pPr algn="ctr">
                <a:lnSpc>
                  <a:spcPct val="120000"/>
                </a:lnSpc>
                <a:defRPr sz="2000">
                  <a:solidFill>
                    <a:schemeClr val="bg1">
                      <a:lumMod val="95000"/>
                    </a:schemeClr>
                  </a:solidFill>
                  <a:latin typeface="黑体" panose="02010609060101010101" charset="-122"/>
                  <a:ea typeface="黑体" panose="02010609060101010101" charset="-122"/>
                  <a:cs typeface="黑体" panose="02010609060101010101" charset="-122"/>
                </a:defRPr>
              </a:lvl1pPr>
            </a:lstStyle>
            <a:p>
              <a:r>
                <a:rPr lang="en-US" altLang="zh-CN" dirty="0">
                  <a:latin typeface="Raleway Light" pitchFamily="2" charset="0"/>
                  <a:cs typeface="Arial" panose="020B0604020202020204" pitchFamily="34" charset="0"/>
                  <a:sym typeface="Arial" panose="020B0604020202020204" pitchFamily="34" charset="0"/>
                </a:rPr>
                <a:t>VD2</a:t>
              </a:r>
              <a:r>
                <a:rPr lang="zh-CN" altLang="en-US" dirty="0">
                  <a:latin typeface="Raleway Light" pitchFamily="2" charset="0"/>
                  <a:cs typeface="Arial" panose="020B0604020202020204" pitchFamily="34" charset="0"/>
                  <a:sym typeface="Arial" panose="020B0604020202020204" pitchFamily="34" charset="0"/>
                </a:rPr>
                <a:t> </a:t>
              </a:r>
              <a:r>
                <a:rPr lang="en-US" altLang="zh-CN" dirty="0">
                  <a:latin typeface="Raleway Light" pitchFamily="2" charset="0"/>
                  <a:cs typeface="Arial" panose="020B0604020202020204" pitchFamily="34" charset="0"/>
                  <a:sym typeface="Arial" panose="020B0604020202020204" pitchFamily="34" charset="0"/>
                </a:rPr>
                <a:t>Series</a:t>
              </a:r>
              <a:endParaRPr lang="zh-CN" altLang="en-US" dirty="0">
                <a:latin typeface="Raleway Light" pitchFamily="2" charset="0"/>
                <a:cs typeface="Arial" panose="020B0604020202020204" pitchFamily="34" charset="0"/>
                <a:sym typeface="Arial" panose="020B0604020202020204" pitchFamily="34" charset="0"/>
              </a:endParaRPr>
            </a:p>
          </p:txBody>
        </p:sp>
      </p:grpSp>
      <p:sp>
        <p:nvSpPr>
          <p:cNvPr id="48" name="TextBox 8"/>
          <p:cNvSpPr txBox="1"/>
          <p:nvPr/>
        </p:nvSpPr>
        <p:spPr>
          <a:xfrm>
            <a:off x="2914854" y="305911"/>
            <a:ext cx="5797109" cy="492443"/>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Servo &amp; Motor Product line</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grpSp>
        <p:nvGrpSpPr>
          <p:cNvPr id="50" name="组合 49"/>
          <p:cNvGrpSpPr/>
          <p:nvPr/>
        </p:nvGrpSpPr>
        <p:grpSpPr>
          <a:xfrm>
            <a:off x="5793230" y="1742962"/>
            <a:ext cx="2436340" cy="2311617"/>
            <a:chOff x="6695746" y="5558952"/>
            <a:chExt cx="865731" cy="2311309"/>
          </a:xfrm>
        </p:grpSpPr>
        <p:sp>
          <p:nvSpPr>
            <p:cNvPr id="149" name="TextBox 148"/>
            <p:cNvSpPr txBox="1"/>
            <p:nvPr/>
          </p:nvSpPr>
          <p:spPr>
            <a:xfrm>
              <a:off x="6695746" y="5931527"/>
              <a:ext cx="865731" cy="1938734"/>
            </a:xfrm>
            <a:prstGeom prst="rect">
              <a:avLst/>
            </a:prstGeom>
            <a:gradFill flip="none" rotWithShape="1">
              <a:gsLst>
                <a:gs pos="0">
                  <a:srgbClr val="18B29D">
                    <a:tint val="66000"/>
                    <a:satMod val="160000"/>
                  </a:srgbClr>
                </a:gs>
                <a:gs pos="50000">
                  <a:srgbClr val="18B29D">
                    <a:tint val="44500"/>
                    <a:satMod val="160000"/>
                  </a:srgbClr>
                </a:gs>
                <a:gs pos="100000">
                  <a:srgbClr val="18B29D">
                    <a:tint val="23500"/>
                    <a:satMod val="160000"/>
                  </a:srgbClr>
                </a:gs>
              </a:gsLst>
              <a:path path="circle">
                <a:fillToRect l="50000" t="50000" r="50000" b="50000"/>
              </a:path>
              <a:tileRect/>
            </a:gradFill>
          </p:spPr>
          <p:txBody>
            <a:bodyPr wrap="square" lIns="0" tIns="0" rIns="0" bIns="0" rtlCol="0">
              <a:spAutoFit/>
            </a:bodyPr>
            <a:lstStyle>
              <a:defPPr>
                <a:defRPr lang="zh-CN"/>
              </a:defPPr>
              <a:lvl1pPr algn="ctr">
                <a:defRPr sz="1400">
                  <a:latin typeface="黑体" panose="02010609060101010101" charset="-122"/>
                  <a:ea typeface="黑体" panose="02010609060101010101" charset="-122"/>
                  <a:cs typeface="黑体" panose="02010609060101010101" charset="-122"/>
                </a:defRPr>
              </a:lvl1pPr>
            </a:lstStyle>
            <a:p>
              <a:r>
                <a:rPr lang="en-US" altLang="zh-CN" dirty="0">
                  <a:latin typeface="Raleway Light" pitchFamily="2" charset="0"/>
                  <a:cs typeface="Arial" panose="020B0604020202020204" pitchFamily="34" charset="0"/>
                </a:rPr>
                <a:t>200W~750W</a:t>
              </a:r>
              <a:endParaRPr lang="en-US" altLang="zh-CN" dirty="0">
                <a:latin typeface="Raleway Light" pitchFamily="2" charset="0"/>
                <a:cs typeface="Arial" panose="020B0604020202020204" pitchFamily="34" charset="0"/>
              </a:endParaRPr>
            </a:p>
            <a:p>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17bit/23bitabsolute encoder</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Dual-Core</a:t>
              </a:r>
              <a:r>
                <a:rPr lang="zh-CN" altLang="en-US" dirty="0">
                  <a:latin typeface="Raleway Light" pitchFamily="2" charset="0"/>
                  <a:cs typeface="Arial" panose="020B0604020202020204" pitchFamily="34" charset="0"/>
                </a:rPr>
                <a:t> </a:t>
              </a:r>
              <a:r>
                <a:rPr lang="en-US" altLang="zh-CN" dirty="0">
                  <a:latin typeface="Raleway Light" pitchFamily="2" charset="0"/>
                  <a:cs typeface="Arial" panose="020B0604020202020204" pitchFamily="34" charset="0"/>
                </a:rPr>
                <a:t>DSP+FPGA</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Multistage position, multistage speed</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Holding brake support</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Load rate view</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Fault playback</a:t>
              </a:r>
              <a:endParaRPr lang="en-US" altLang="zh-CN" dirty="0">
                <a:latin typeface="Raleway Light" pitchFamily="2" charset="0"/>
                <a:cs typeface="Arial" panose="020B0604020202020204" pitchFamily="34" charset="0"/>
              </a:endParaRPr>
            </a:p>
          </p:txBody>
        </p:sp>
        <p:sp>
          <p:nvSpPr>
            <p:cNvPr id="74" name="TextBox 150"/>
            <p:cNvSpPr txBox="1"/>
            <p:nvPr/>
          </p:nvSpPr>
          <p:spPr>
            <a:xfrm>
              <a:off x="6695746" y="5558952"/>
              <a:ext cx="865731" cy="335368"/>
            </a:xfrm>
            <a:prstGeom prst="rect">
              <a:avLst/>
            </a:prstGeom>
            <a:solidFill>
              <a:schemeClr val="accent6">
                <a:lumMod val="75000"/>
              </a:schemeClr>
            </a:solidFill>
          </p:spPr>
          <p:style>
            <a:lnRef idx="1">
              <a:schemeClr val="accent2"/>
            </a:lnRef>
            <a:fillRef idx="3">
              <a:schemeClr val="accent2"/>
            </a:fillRef>
            <a:effectRef idx="2">
              <a:schemeClr val="accent2"/>
            </a:effectRef>
            <a:fontRef idx="minor">
              <a:schemeClr val="lt1"/>
            </a:fontRef>
          </p:style>
          <p:txBody>
            <a:bodyPr wrap="square" lIns="0" tIns="0" rIns="0" bIns="0" rtlCol="0">
              <a:spAutoFit/>
            </a:bodyPr>
            <a:lstStyle>
              <a:defPPr>
                <a:defRPr lang="zh-CN"/>
              </a:defPPr>
              <a:lvl1pPr algn="ctr">
                <a:lnSpc>
                  <a:spcPct val="120000"/>
                </a:lnSpc>
                <a:defRPr sz="2000">
                  <a:solidFill>
                    <a:schemeClr val="bg1">
                      <a:lumMod val="95000"/>
                    </a:schemeClr>
                  </a:solidFill>
                  <a:latin typeface="黑体" panose="02010609060101010101" charset="-122"/>
                  <a:ea typeface="黑体" panose="02010609060101010101" charset="-122"/>
                  <a:cs typeface="黑体" panose="02010609060101010101" charset="-122"/>
                </a:defRPr>
              </a:lvl1pPr>
            </a:lstStyle>
            <a:p>
              <a:r>
                <a:rPr lang="en-US" altLang="zh-CN" dirty="0">
                  <a:latin typeface="Raleway Light" pitchFamily="2" charset="0"/>
                  <a:cs typeface="Arial" panose="020B0604020202020204" pitchFamily="34" charset="0"/>
                  <a:sym typeface="Arial" panose="020B0604020202020204" pitchFamily="34" charset="0"/>
                </a:rPr>
                <a:t>VD2 Absolute </a:t>
              </a:r>
              <a:endParaRPr lang="zh-CN" altLang="en-US" dirty="0">
                <a:latin typeface="Raleway Light" pitchFamily="2" charset="0"/>
                <a:cs typeface="Arial" panose="020B0604020202020204" pitchFamily="34" charset="0"/>
                <a:sym typeface="Arial" panose="020B0604020202020204" pitchFamily="34" charset="0"/>
              </a:endParaRPr>
            </a:p>
          </p:txBody>
        </p:sp>
      </p:grpSp>
      <p:grpSp>
        <p:nvGrpSpPr>
          <p:cNvPr id="51" name="组合 50"/>
          <p:cNvGrpSpPr/>
          <p:nvPr/>
        </p:nvGrpSpPr>
        <p:grpSpPr>
          <a:xfrm>
            <a:off x="7456959" y="4389750"/>
            <a:ext cx="2486934" cy="1900422"/>
            <a:chOff x="7954983" y="5462401"/>
            <a:chExt cx="915729" cy="1900152"/>
          </a:xfrm>
        </p:grpSpPr>
        <p:sp>
          <p:nvSpPr>
            <p:cNvPr id="151" name="TextBox 150"/>
            <p:cNvSpPr txBox="1"/>
            <p:nvPr/>
          </p:nvSpPr>
          <p:spPr>
            <a:xfrm>
              <a:off x="7954983" y="5462401"/>
              <a:ext cx="915729" cy="335365"/>
            </a:xfrm>
            <a:prstGeom prst="rect">
              <a:avLst/>
            </a:prstGeom>
            <a:solidFill>
              <a:schemeClr val="accent6">
                <a:lumMod val="75000"/>
              </a:schemeClr>
            </a:solidFill>
          </p:spPr>
          <p:style>
            <a:lnRef idx="1">
              <a:schemeClr val="accent2"/>
            </a:lnRef>
            <a:fillRef idx="3">
              <a:schemeClr val="accent2"/>
            </a:fillRef>
            <a:effectRef idx="2">
              <a:schemeClr val="accent2"/>
            </a:effectRef>
            <a:fontRef idx="minor">
              <a:schemeClr val="lt1"/>
            </a:fontRef>
          </p:style>
          <p:txBody>
            <a:bodyPr wrap="square" lIns="0" tIns="0" rIns="0" bIns="0" rtlCol="0">
              <a:spAutoFit/>
            </a:bodyPr>
            <a:lstStyle>
              <a:defPPr>
                <a:defRPr lang="zh-CN"/>
              </a:defPPr>
              <a:lvl1pPr algn="ctr">
                <a:lnSpc>
                  <a:spcPct val="120000"/>
                </a:lnSpc>
                <a:defRPr sz="2000">
                  <a:solidFill>
                    <a:schemeClr val="bg1">
                      <a:lumMod val="95000"/>
                    </a:schemeClr>
                  </a:solidFill>
                  <a:latin typeface="黑体" panose="02010609060101010101" charset="-122"/>
                  <a:ea typeface="黑体" panose="02010609060101010101" charset="-122"/>
                  <a:cs typeface="黑体" panose="02010609060101010101" charset="-122"/>
                </a:defRPr>
              </a:lvl1pPr>
            </a:lstStyle>
            <a:p>
              <a:r>
                <a:rPr lang="en-US" altLang="zh-CN" dirty="0">
                  <a:latin typeface="Raleway Light" pitchFamily="2" charset="0"/>
                  <a:cs typeface="Arial" panose="020B0604020202020204" pitchFamily="34" charset="0"/>
                  <a:sym typeface="Arial" panose="020B0604020202020204" pitchFamily="34" charset="0"/>
                </a:rPr>
                <a:t>VD2F</a:t>
              </a:r>
              <a:r>
                <a:rPr lang="zh-CN" altLang="en-US" dirty="0">
                  <a:latin typeface="Raleway Light" pitchFamily="2" charset="0"/>
                  <a:cs typeface="Arial" panose="020B0604020202020204" pitchFamily="34" charset="0"/>
                  <a:sym typeface="Arial" panose="020B0604020202020204" pitchFamily="34" charset="0"/>
                </a:rPr>
                <a:t> </a:t>
              </a:r>
              <a:r>
                <a:rPr lang="en-US" altLang="zh-CN" dirty="0">
                  <a:latin typeface="Raleway Light" pitchFamily="2" charset="0"/>
                  <a:cs typeface="Arial" panose="020B0604020202020204" pitchFamily="34" charset="0"/>
                  <a:sym typeface="Arial" panose="020B0604020202020204" pitchFamily="34" charset="0"/>
                </a:rPr>
                <a:t>Lite</a:t>
              </a:r>
              <a:endParaRPr lang="zh-CN" altLang="en-US" dirty="0">
                <a:latin typeface="Raleway Light" pitchFamily="2" charset="0"/>
                <a:cs typeface="Arial" panose="020B0604020202020204" pitchFamily="34" charset="0"/>
                <a:sym typeface="Arial" panose="020B0604020202020204" pitchFamily="34" charset="0"/>
              </a:endParaRPr>
            </a:p>
          </p:txBody>
        </p:sp>
        <p:sp>
          <p:nvSpPr>
            <p:cNvPr id="152" name="TextBox 151"/>
            <p:cNvSpPr txBox="1"/>
            <p:nvPr/>
          </p:nvSpPr>
          <p:spPr>
            <a:xfrm>
              <a:off x="7954983" y="5854662"/>
              <a:ext cx="915729" cy="1507891"/>
            </a:xfrm>
            <a:prstGeom prst="rect">
              <a:avLst/>
            </a:prstGeom>
            <a:gradFill flip="none" rotWithShape="1">
              <a:gsLst>
                <a:gs pos="0">
                  <a:srgbClr val="18B29D">
                    <a:tint val="66000"/>
                    <a:satMod val="160000"/>
                  </a:srgbClr>
                </a:gs>
                <a:gs pos="50000">
                  <a:srgbClr val="18B29D">
                    <a:tint val="44500"/>
                    <a:satMod val="160000"/>
                  </a:srgbClr>
                </a:gs>
                <a:gs pos="100000">
                  <a:srgbClr val="18B29D">
                    <a:tint val="23500"/>
                    <a:satMod val="160000"/>
                  </a:srgbClr>
                </a:gs>
              </a:gsLst>
              <a:path path="circle">
                <a:fillToRect l="50000" t="50000" r="50000" b="50000"/>
              </a:path>
              <a:tileRect/>
            </a:gradFill>
          </p:spPr>
          <p:txBody>
            <a:bodyPr wrap="square" lIns="0" tIns="0" rIns="0" bIns="0" rtlCol="0">
              <a:spAutoFit/>
            </a:bodyPr>
            <a:lstStyle>
              <a:defPPr>
                <a:defRPr lang="zh-CN"/>
              </a:defPPr>
              <a:lvl1pPr algn="ctr">
                <a:defRPr sz="1400">
                  <a:latin typeface="黑体" panose="02010609060101010101" charset="-122"/>
                  <a:ea typeface="黑体" panose="02010609060101010101" charset="-122"/>
                  <a:cs typeface="黑体" panose="02010609060101010101" charset="-122"/>
                </a:defRPr>
              </a:lvl1pPr>
            </a:lstStyle>
            <a:p>
              <a:r>
                <a:rPr lang="en-US" altLang="zh-CN" dirty="0">
                  <a:latin typeface="Raleway Light" pitchFamily="2" charset="0"/>
                  <a:cs typeface="Arial" panose="020B0604020202020204" pitchFamily="34" charset="0"/>
                </a:rPr>
                <a:t>200W~750W</a:t>
              </a:r>
              <a:endParaRPr lang="en-US" altLang="zh-CN" dirty="0">
                <a:latin typeface="Raleway Light" pitchFamily="2" charset="0"/>
                <a:cs typeface="Arial" panose="020B0604020202020204" pitchFamily="34" charset="0"/>
              </a:endParaRPr>
            </a:p>
            <a:p>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Single board design</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Position pulse economy type</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17bit absolute encoder</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Pulse frequency monitoring</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Load rate view</a:t>
              </a:r>
              <a:endParaRPr lang="zh-CN" altLang="en-US" dirty="0">
                <a:latin typeface="Raleway Light" pitchFamily="2" charset="0"/>
                <a:cs typeface="Arial" panose="020B0604020202020204" pitchFamily="34" charset="0"/>
              </a:endParaRPr>
            </a:p>
          </p:txBody>
        </p:sp>
      </p:grpSp>
      <p:grpSp>
        <p:nvGrpSpPr>
          <p:cNvPr id="52" name="组合 51"/>
          <p:cNvGrpSpPr/>
          <p:nvPr/>
        </p:nvGrpSpPr>
        <p:grpSpPr>
          <a:xfrm>
            <a:off x="9852586" y="1739584"/>
            <a:ext cx="2171099" cy="1661454"/>
            <a:chOff x="9252109" y="5485889"/>
            <a:chExt cx="933856" cy="1661367"/>
          </a:xfrm>
        </p:grpSpPr>
        <p:sp>
          <p:nvSpPr>
            <p:cNvPr id="154" name="TextBox 153"/>
            <p:cNvSpPr txBox="1"/>
            <p:nvPr/>
          </p:nvSpPr>
          <p:spPr>
            <a:xfrm>
              <a:off x="9252109" y="5485889"/>
              <a:ext cx="920611" cy="335395"/>
            </a:xfrm>
            <a:prstGeom prst="rect">
              <a:avLst/>
            </a:prstGeom>
            <a:solidFill>
              <a:schemeClr val="accent6">
                <a:lumMod val="75000"/>
              </a:schemeClr>
            </a:solidFill>
          </p:spPr>
          <p:style>
            <a:lnRef idx="1">
              <a:schemeClr val="accent2"/>
            </a:lnRef>
            <a:fillRef idx="3">
              <a:schemeClr val="accent2"/>
            </a:fillRef>
            <a:effectRef idx="2">
              <a:schemeClr val="accent2"/>
            </a:effectRef>
            <a:fontRef idx="minor">
              <a:schemeClr val="lt1"/>
            </a:fontRef>
          </p:style>
          <p:txBody>
            <a:bodyPr wrap="square" lIns="0" tIns="0" rIns="0" bIns="0" rtlCol="0">
              <a:spAutoFit/>
            </a:bodyPr>
            <a:lstStyle>
              <a:defPPr>
                <a:defRPr lang="zh-CN"/>
              </a:defPPr>
              <a:lvl1pPr algn="just">
                <a:lnSpc>
                  <a:spcPct val="120000"/>
                </a:lnSpc>
                <a:defRPr sz="2000">
                  <a:solidFill>
                    <a:schemeClr val="bg1">
                      <a:lumMod val="95000"/>
                    </a:schemeClr>
                  </a:solidFill>
                  <a:latin typeface="黑体" panose="02010609060101010101" charset="-122"/>
                  <a:ea typeface="黑体" panose="02010609060101010101" charset="-122"/>
                  <a:cs typeface="黑体" panose="02010609060101010101" charset="-122"/>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ctr"/>
              <a:r>
                <a:rPr lang="en-US" altLang="zh-CN" dirty="0">
                  <a:latin typeface="Raleway Light" pitchFamily="2" charset="0"/>
                  <a:cs typeface="Arial" panose="020B0604020202020204" pitchFamily="34" charset="0"/>
                  <a:sym typeface="Arial" panose="020B0604020202020204" pitchFamily="34" charset="0"/>
                </a:rPr>
                <a:t>VE</a:t>
              </a:r>
              <a:r>
                <a:rPr lang="zh-CN" altLang="en-US" dirty="0">
                  <a:latin typeface="Raleway Light" pitchFamily="2" charset="0"/>
                  <a:cs typeface="Arial" panose="020B0604020202020204" pitchFamily="34" charset="0"/>
                  <a:sym typeface="Arial" panose="020B0604020202020204" pitchFamily="34" charset="0"/>
                </a:rPr>
                <a:t> </a:t>
              </a:r>
              <a:r>
                <a:rPr lang="en-US" altLang="zh-CN" dirty="0">
                  <a:latin typeface="Raleway Light" pitchFamily="2" charset="0"/>
                  <a:cs typeface="Arial" panose="020B0604020202020204" pitchFamily="34" charset="0"/>
                  <a:sym typeface="Arial" panose="020B0604020202020204" pitchFamily="34" charset="0"/>
                </a:rPr>
                <a:t>Series</a:t>
              </a:r>
              <a:endParaRPr lang="zh-CN" altLang="en-US" dirty="0">
                <a:latin typeface="Raleway Light" pitchFamily="2" charset="0"/>
                <a:cs typeface="Arial" panose="020B0604020202020204" pitchFamily="34" charset="0"/>
                <a:sym typeface="Arial" panose="020B0604020202020204" pitchFamily="34" charset="0"/>
              </a:endParaRPr>
            </a:p>
          </p:txBody>
        </p:sp>
        <p:sp>
          <p:nvSpPr>
            <p:cNvPr id="155" name="TextBox 154"/>
            <p:cNvSpPr txBox="1"/>
            <p:nvPr/>
          </p:nvSpPr>
          <p:spPr>
            <a:xfrm>
              <a:off x="9252109" y="5854662"/>
              <a:ext cx="933856" cy="1292594"/>
            </a:xfrm>
            <a:prstGeom prst="rect">
              <a:avLst/>
            </a:prstGeom>
            <a:gradFill flip="none" rotWithShape="1">
              <a:gsLst>
                <a:gs pos="0">
                  <a:srgbClr val="18B29D">
                    <a:tint val="66000"/>
                    <a:satMod val="160000"/>
                  </a:srgbClr>
                </a:gs>
                <a:gs pos="50000">
                  <a:srgbClr val="18B29D">
                    <a:tint val="44500"/>
                    <a:satMod val="160000"/>
                  </a:srgbClr>
                </a:gs>
                <a:gs pos="100000">
                  <a:srgbClr val="18B29D">
                    <a:tint val="23500"/>
                    <a:satMod val="160000"/>
                  </a:srgbClr>
                </a:gs>
              </a:gsLst>
              <a:path path="circle">
                <a:fillToRect l="50000" t="50000" r="50000" b="50000"/>
              </a:path>
              <a:tileRect/>
            </a:gradFill>
          </p:spPr>
          <p:txBody>
            <a:bodyPr wrap="square" lIns="0" tIns="0" rIns="0" bIns="0" rtlCol="0">
              <a:spAutoFit/>
            </a:bodyPr>
            <a:lstStyle>
              <a:defPPr>
                <a:defRPr lang="zh-CN"/>
              </a:defPPr>
              <a:lvl1pPr algn="ctr">
                <a:defRPr sz="1400">
                  <a:latin typeface="黑体" panose="02010609060101010101" charset="-122"/>
                  <a:ea typeface="黑体" panose="02010609060101010101" charset="-122"/>
                  <a:cs typeface="黑体" panose="02010609060101010101" charset="-122"/>
                </a:defRPr>
              </a:lvl1pPr>
            </a:lstStyle>
            <a:p>
              <a:r>
                <a:rPr lang="en-US" altLang="zh-CN" dirty="0">
                  <a:latin typeface="Raleway Light" pitchFamily="2" charset="0"/>
                  <a:cs typeface="Arial" panose="020B0604020202020204" pitchFamily="34" charset="0"/>
                </a:rPr>
                <a:t>200W~2.3KW</a:t>
              </a:r>
              <a:endParaRPr lang="en-US" altLang="zh-CN" dirty="0">
                <a:latin typeface="Raleway Light" pitchFamily="2" charset="0"/>
                <a:cs typeface="Arial" panose="020B0604020202020204" pitchFamily="34" charset="0"/>
              </a:endParaRPr>
            </a:p>
            <a:p>
              <a:endParaRPr lang="en-US" altLang="zh-CN" dirty="0">
                <a:latin typeface="Raleway Light" pitchFamily="2" charset="0"/>
                <a:cs typeface="Arial" panose="020B0604020202020204" pitchFamily="34" charset="0"/>
              </a:endParaRPr>
            </a:p>
            <a:p>
              <a:r>
                <a:rPr lang="en-US" altLang="zh-CN" dirty="0" err="1">
                  <a:latin typeface="Raleway Light" pitchFamily="2" charset="0"/>
                  <a:cs typeface="Arial" panose="020B0604020202020204" pitchFamily="34" charset="0"/>
                </a:rPr>
                <a:t>EtherCAT</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Higher performance CPU</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Faster response</a:t>
              </a:r>
              <a:endParaRPr lang="en-US" altLang="zh-CN" dirty="0">
                <a:latin typeface="Raleway Light" pitchFamily="2" charset="0"/>
                <a:cs typeface="Arial" panose="020B0604020202020204" pitchFamily="34" charset="0"/>
              </a:endParaRPr>
            </a:p>
            <a:p>
              <a:r>
                <a:rPr lang="en-US" altLang="zh-CN" dirty="0">
                  <a:latin typeface="Raleway Light" pitchFamily="2" charset="0"/>
                  <a:cs typeface="Arial" panose="020B0604020202020204" pitchFamily="34" charset="0"/>
                </a:rPr>
                <a:t>Higher accuracy</a:t>
              </a:r>
              <a:endParaRPr lang="zh-CN" altLang="en-US" dirty="0">
                <a:latin typeface="Raleway Light" pitchFamily="2"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42" presetClass="entr" presetSubtype="0" fill="hold" nodeType="withEffect">
                                  <p:stCondLst>
                                    <p:cond delay="11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par>
                          <p:cTn id="44" fill="hold">
                            <p:stCondLst>
                              <p:cond delay="500"/>
                            </p:stCondLst>
                            <p:childTnLst>
                              <p:par>
                                <p:cTn id="45" presetID="42" presetClass="entr" presetSubtype="0"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anim calcmode="lin" valueType="num">
                                      <p:cBhvr>
                                        <p:cTn id="48" dur="1000" fill="hold"/>
                                        <p:tgtEl>
                                          <p:spTgt spid="51"/>
                                        </p:tgtEl>
                                        <p:attrNameLst>
                                          <p:attrName>ppt_x</p:attrName>
                                        </p:attrNameLst>
                                      </p:cBhvr>
                                      <p:tavLst>
                                        <p:tav tm="0">
                                          <p:val>
                                            <p:strVal val="#ppt_x"/>
                                          </p:val>
                                        </p:tav>
                                        <p:tav tm="100000">
                                          <p:val>
                                            <p:strVal val="#ppt_x"/>
                                          </p:val>
                                        </p:tav>
                                      </p:tavLst>
                                    </p:anim>
                                    <p:anim calcmode="lin" valueType="num">
                                      <p:cBhvr>
                                        <p:cTn id="4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down)">
                                      <p:cBhvr>
                                        <p:cTn id="54" dur="500"/>
                                        <p:tgtEl>
                                          <p:spTgt spid="53"/>
                                        </p:tgtEl>
                                      </p:cBhvr>
                                    </p:animEffect>
                                  </p:childTnLst>
                                </p:cTn>
                              </p:par>
                            </p:childTnLst>
                          </p:cTn>
                        </p:par>
                        <p:par>
                          <p:cTn id="55" fill="hold">
                            <p:stCondLst>
                              <p:cond delay="500"/>
                            </p:stCondLst>
                            <p:childTnLst>
                              <p:par>
                                <p:cTn id="56" presetID="42" presetClass="entr" presetSubtype="0" fill="hold" nodeType="after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1000"/>
                                        <p:tgtEl>
                                          <p:spTgt spid="52"/>
                                        </p:tgtEl>
                                      </p:cBhvr>
                                    </p:animEffect>
                                    <p:anim calcmode="lin" valueType="num">
                                      <p:cBhvr>
                                        <p:cTn id="59" dur="1000" fill="hold"/>
                                        <p:tgtEl>
                                          <p:spTgt spid="52"/>
                                        </p:tgtEl>
                                        <p:attrNameLst>
                                          <p:attrName>ppt_x</p:attrName>
                                        </p:attrNameLst>
                                      </p:cBhvr>
                                      <p:tavLst>
                                        <p:tav tm="0">
                                          <p:val>
                                            <p:strVal val="#ppt_x"/>
                                          </p:val>
                                        </p:tav>
                                        <p:tav tm="100000">
                                          <p:val>
                                            <p:strVal val="#ppt_x"/>
                                          </p:val>
                                        </p:tav>
                                      </p:tavLst>
                                    </p:anim>
                                    <p:anim calcmode="lin" valueType="num">
                                      <p:cBhvr>
                                        <p:cTn id="6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778125" y="403860"/>
            <a:ext cx="5763260" cy="442595"/>
          </a:xfrm>
          <a:noFill/>
        </p:spPr>
        <p:txBody>
          <a:bodyPr wrap="square" lIns="0" tIns="0" rIns="0" bIns="0" rtlCol="0" anchor="ctr">
            <a:spAutoFit/>
          </a:bodyPr>
          <a:lstStyle/>
          <a:p>
            <a:pPr algn="ctr" fontAlgn="base">
              <a:spcAft>
                <a:spcPct val="0"/>
              </a:spcAft>
            </a:pPr>
            <a:r>
              <a:rPr lang="en-US" altLang="zh-CN" sz="3200" dirty="0">
                <a:solidFill>
                  <a:schemeClr val="tx1"/>
                </a:solidFill>
                <a:latin typeface="Raleway Light" pitchFamily="2" charset="0"/>
                <a:ea typeface="黑体" panose="02010609060101010101" charset="-122"/>
                <a:cs typeface="黑体" panose="02010609060101010101" charset="-122"/>
              </a:rPr>
              <a:t>VD2</a:t>
            </a:r>
            <a:r>
              <a:rPr lang="zh-CN" altLang="en-US" sz="3200" dirty="0">
                <a:latin typeface="Raleway Light" pitchFamily="2" charset="0"/>
                <a:ea typeface="黑体" panose="02010609060101010101" charset="-122"/>
                <a:cs typeface="黑体" panose="02010609060101010101" charset="-122"/>
              </a:rPr>
              <a:t> </a:t>
            </a:r>
            <a:r>
              <a:rPr lang="en-US" altLang="zh-CN" sz="3200" dirty="0">
                <a:latin typeface="Raleway Light" pitchFamily="2" charset="0"/>
                <a:ea typeface="黑体" panose="02010609060101010101" charset="-122"/>
                <a:cs typeface="黑体" panose="02010609060101010101" charset="-122"/>
              </a:rPr>
              <a:t>Servo</a:t>
            </a:r>
            <a:r>
              <a:rPr lang="zh-CN" altLang="en-US" sz="3200" dirty="0">
                <a:latin typeface="Raleway Light" pitchFamily="2" charset="0"/>
                <a:ea typeface="黑体" panose="02010609060101010101" charset="-122"/>
                <a:cs typeface="黑体" panose="02010609060101010101" charset="-122"/>
              </a:rPr>
              <a:t> </a:t>
            </a:r>
            <a:r>
              <a:rPr lang="en-US" altLang="zh-CN" sz="3200" dirty="0">
                <a:latin typeface="Raleway Light" pitchFamily="2" charset="0"/>
                <a:ea typeface="黑体" panose="02010609060101010101" charset="-122"/>
                <a:cs typeface="黑体" panose="02010609060101010101" charset="-122"/>
              </a:rPr>
              <a:t>New</a:t>
            </a:r>
            <a:r>
              <a:rPr lang="zh-CN" altLang="en-US" sz="3200" dirty="0">
                <a:latin typeface="Raleway Light" pitchFamily="2" charset="0"/>
                <a:ea typeface="黑体" panose="02010609060101010101" charset="-122"/>
                <a:cs typeface="黑体" panose="02010609060101010101" charset="-122"/>
              </a:rPr>
              <a:t> </a:t>
            </a:r>
            <a:r>
              <a:rPr lang="en-US" altLang="zh-CN" sz="3200" dirty="0">
                <a:latin typeface="Raleway Light" pitchFamily="2" charset="0"/>
                <a:ea typeface="黑体" panose="02010609060101010101" charset="-122"/>
                <a:cs typeface="黑体" panose="02010609060101010101" charset="-122"/>
              </a:rPr>
              <a:t>Function</a:t>
            </a:r>
            <a:endParaRPr lang="zh-CN" altLang="en-US" sz="3200" dirty="0">
              <a:solidFill>
                <a:schemeClr val="tx1"/>
              </a:solidFill>
              <a:latin typeface="Raleway Light" pitchFamily="2" charset="0"/>
              <a:ea typeface="黑体" panose="02010609060101010101" charset="-122"/>
              <a:cs typeface="黑体" panose="02010609060101010101" charset="-122"/>
            </a:endParaRPr>
          </a:p>
        </p:txBody>
      </p:sp>
      <p:sp>
        <p:nvSpPr>
          <p:cNvPr id="3" name="内容占位符 2"/>
          <p:cNvSpPr>
            <a:spLocks noGrp="1"/>
          </p:cNvSpPr>
          <p:nvPr>
            <p:ph idx="4294967295"/>
          </p:nvPr>
        </p:nvSpPr>
        <p:spPr>
          <a:xfrm>
            <a:off x="236687" y="1946881"/>
            <a:ext cx="7992888" cy="2522855"/>
          </a:xfrm>
        </p:spPr>
        <p:txBody>
          <a:bodyPr>
            <a:normAutofit fontScale="92500" lnSpcReduction="10000"/>
          </a:bodyPr>
          <a:lstStyle/>
          <a:p>
            <a:r>
              <a:rPr lang="en-US" altLang="zh-CN" sz="2530" dirty="0">
                <a:latin typeface="Raleway Light" pitchFamily="2" charset="0"/>
                <a:ea typeface="黑体" panose="02010609060101010101" charset="-122"/>
                <a:cs typeface="Arial" panose="020B0604020202020204" pitchFamily="34" charset="0"/>
              </a:rPr>
              <a:t>Is the actual speed inconsistent with the target speed?</a:t>
            </a:r>
            <a:endParaRPr lang="en-US" altLang="zh-CN" sz="2530" dirty="0">
              <a:latin typeface="Raleway Light" pitchFamily="2" charset="0"/>
              <a:ea typeface="黑体" panose="02010609060101010101" charset="-122"/>
              <a:cs typeface="Arial" panose="020B0604020202020204" pitchFamily="34" charset="0"/>
            </a:endParaRPr>
          </a:p>
          <a:p>
            <a:r>
              <a:rPr lang="en-US" altLang="zh-CN" sz="2530" dirty="0">
                <a:latin typeface="Raleway Light" pitchFamily="2" charset="0"/>
                <a:ea typeface="黑体" panose="02010609060101010101" charset="-122"/>
                <a:cs typeface="Arial" panose="020B0604020202020204" pitchFamily="34" charset="0"/>
              </a:rPr>
              <a:t>PLC sends pulse, but the servo motor doesn't work?</a:t>
            </a:r>
            <a:endParaRPr lang="en-US" altLang="zh-CN" sz="2530" dirty="0">
              <a:latin typeface="Raleway Light" pitchFamily="2" charset="0"/>
              <a:ea typeface="黑体" panose="02010609060101010101" charset="-122"/>
              <a:cs typeface="Arial" panose="020B0604020202020204" pitchFamily="34" charset="0"/>
            </a:endParaRPr>
          </a:p>
          <a:p>
            <a:r>
              <a:rPr lang="en-US" altLang="zh-CN" sz="2530" dirty="0">
                <a:latin typeface="Raleway Light" pitchFamily="2" charset="0"/>
                <a:ea typeface="黑体" panose="02010609060101010101" charset="-122"/>
                <a:cs typeface="Arial" panose="020B0604020202020204" pitchFamily="34" charset="0"/>
              </a:rPr>
              <a:t>What's wrong with the pulse line?</a:t>
            </a:r>
            <a:endParaRPr lang="en-US" altLang="zh-CN" sz="2530" dirty="0">
              <a:latin typeface="Raleway Light" pitchFamily="2" charset="0"/>
              <a:ea typeface="黑体" panose="02010609060101010101" charset="-122"/>
              <a:cs typeface="Arial" panose="020B0604020202020204" pitchFamily="34" charset="0"/>
            </a:endParaRPr>
          </a:p>
          <a:p>
            <a:r>
              <a:rPr lang="en-US" altLang="zh-CN" sz="2530" dirty="0">
                <a:latin typeface="Raleway Light" pitchFamily="2" charset="0"/>
                <a:ea typeface="黑体" panose="02010609060101010101" charset="-122"/>
                <a:cs typeface="Arial" panose="020B0604020202020204" pitchFamily="34" charset="0"/>
              </a:rPr>
              <a:t>Lost the pulse?</a:t>
            </a:r>
            <a:endParaRPr lang="en-US" altLang="zh-CN" sz="2530" dirty="0">
              <a:latin typeface="Raleway Light" pitchFamily="2" charset="0"/>
              <a:ea typeface="黑体" panose="02010609060101010101" charset="-122"/>
              <a:cs typeface="Arial" panose="020B0604020202020204" pitchFamily="34" charset="0"/>
            </a:endParaRPr>
          </a:p>
          <a:p>
            <a:r>
              <a:rPr lang="en-US" altLang="zh-CN" sz="2530" dirty="0">
                <a:latin typeface="Raleway Light" pitchFamily="2" charset="0"/>
                <a:ea typeface="黑体" panose="02010609060101010101" charset="-122"/>
                <a:cs typeface="Arial" panose="020B0604020202020204" pitchFamily="34" charset="0"/>
              </a:rPr>
              <a:t>Field interference, servo work?</a:t>
            </a:r>
            <a:endParaRPr lang="en-US" altLang="zh-CN" sz="2530" dirty="0">
              <a:latin typeface="Raleway Light" pitchFamily="2" charset="0"/>
              <a:ea typeface="黑体" panose="02010609060101010101" charset="-122"/>
              <a:cs typeface="Arial" panose="020B0604020202020204" pitchFamily="34" charset="0"/>
            </a:endParaRPr>
          </a:p>
          <a:p>
            <a:r>
              <a:rPr lang="en-US" altLang="zh-CN" sz="2530" dirty="0">
                <a:latin typeface="Raleway Light" pitchFamily="2" charset="0"/>
                <a:ea typeface="黑体" panose="02010609060101010101" charset="-122"/>
                <a:cs typeface="Arial" panose="020B0604020202020204" pitchFamily="34" charset="0"/>
              </a:rPr>
              <a:t>Is the pulse of PLC sent correctly?</a:t>
            </a:r>
            <a:endParaRPr lang="en-US" altLang="zh-CN" sz="2530" dirty="0">
              <a:latin typeface="Raleway Light" pitchFamily="2" charset="0"/>
              <a:ea typeface="黑体" panose="02010609060101010101" charset="-122"/>
              <a:cs typeface="Arial" panose="020B0604020202020204" pitchFamily="34" charset="0"/>
            </a:endParaRPr>
          </a:p>
        </p:txBody>
      </p:sp>
      <p:pic>
        <p:nvPicPr>
          <p:cNvPr id="10" name="图片 9"/>
          <p:cNvPicPr>
            <a:picLocks noChangeAspect="1"/>
          </p:cNvPicPr>
          <p:nvPr/>
        </p:nvPicPr>
        <p:blipFill>
          <a:blip r:embed="rId1"/>
          <a:stretch>
            <a:fillRect/>
          </a:stretch>
        </p:blipFill>
        <p:spPr>
          <a:xfrm>
            <a:off x="8229575" y="2248173"/>
            <a:ext cx="4248472" cy="2174498"/>
          </a:xfrm>
          <a:prstGeom prst="rect">
            <a:avLst/>
          </a:prstGeom>
        </p:spPr>
      </p:pic>
      <p:graphicFrame>
        <p:nvGraphicFramePr>
          <p:cNvPr id="13" name="表格 12"/>
          <p:cNvGraphicFramePr>
            <a:graphicFrameLocks noGrp="1"/>
          </p:cNvGraphicFramePr>
          <p:nvPr/>
        </p:nvGraphicFramePr>
        <p:xfrm>
          <a:off x="1244799" y="4840461"/>
          <a:ext cx="10369152" cy="1574533"/>
        </p:xfrm>
        <a:graphic>
          <a:graphicData uri="http://schemas.openxmlformats.org/drawingml/2006/table">
            <a:tbl>
              <a:tblPr firstRow="1" bandRow="1">
                <a:tableStyleId>{5C22544A-7EE6-4342-B048-85BDC9FD1C3A}</a:tableStyleId>
              </a:tblPr>
              <a:tblGrid>
                <a:gridCol w="1970297"/>
                <a:gridCol w="3940589"/>
                <a:gridCol w="1532452"/>
                <a:gridCol w="2925814"/>
              </a:tblGrid>
              <a:tr h="391099">
                <a:tc>
                  <a:txBody>
                    <a:bodyPr/>
                    <a:lstStyle/>
                    <a:p>
                      <a:pPr algn="ctr"/>
                      <a:r>
                        <a:rPr lang="en-US" altLang="zh-CN" sz="1900" dirty="0">
                          <a:latin typeface="黑体" panose="02010609060101010101" charset="-122"/>
                          <a:ea typeface="黑体" panose="02010609060101010101" charset="-122"/>
                        </a:rPr>
                        <a:t>Code</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Function</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Unit</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cs typeface="黑体" panose="02010609060101010101" charset="-122"/>
                        </a:rPr>
                        <a:t>Modbus</a:t>
                      </a:r>
                      <a:r>
                        <a:rPr lang="zh-CN" altLang="en-US" sz="1900" dirty="0">
                          <a:latin typeface="黑体" panose="02010609060101010101" charset="-122"/>
                          <a:ea typeface="黑体" panose="02010609060101010101" charset="-122"/>
                          <a:cs typeface="黑体" panose="02010609060101010101" charset="-122"/>
                        </a:rPr>
                        <a:t> </a:t>
                      </a:r>
                      <a:r>
                        <a:rPr lang="en-US" altLang="zh-CN" sz="1900" dirty="0">
                          <a:latin typeface="黑体" panose="02010609060101010101" charset="-122"/>
                          <a:ea typeface="黑体" panose="02010609060101010101" charset="-122"/>
                          <a:cs typeface="黑体" panose="02010609060101010101" charset="-122"/>
                        </a:rPr>
                        <a:t>Address</a:t>
                      </a:r>
                      <a:endParaRPr lang="zh-CN" altLang="en-US" sz="1900" dirty="0">
                        <a:latin typeface="黑体" panose="02010609060101010101" charset="-122"/>
                        <a:ea typeface="黑体" panose="02010609060101010101" charset="-122"/>
                        <a:cs typeface="黑体" panose="02010609060101010101" charset="-122"/>
                      </a:endParaRPr>
                    </a:p>
                  </a:txBody>
                  <a:tcPr marL="96435" marR="96435" marT="48218" marB="48218"/>
                </a:tc>
              </a:tr>
              <a:tr h="391099">
                <a:tc>
                  <a:txBody>
                    <a:bodyPr/>
                    <a:lstStyle/>
                    <a:p>
                      <a:pPr algn="ctr"/>
                      <a:r>
                        <a:rPr lang="en-US" altLang="zh-CN" sz="1900" dirty="0">
                          <a:latin typeface="黑体" panose="02010609060101010101" charset="-122"/>
                          <a:ea typeface="黑体" panose="02010609060101010101" charset="-122"/>
                        </a:rPr>
                        <a:t>U0-12</a:t>
                      </a:r>
                      <a:endParaRPr lang="en-US" altLang="zh-CN"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Input command pulse frequency</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KHz</a:t>
                      </a:r>
                      <a:endParaRPr lang="en-US" altLang="zh-CN"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0x1E0C</a:t>
                      </a:r>
                      <a:endParaRPr lang="en-US" altLang="zh-CN" sz="1900" dirty="0">
                        <a:latin typeface="黑体" panose="02010609060101010101" charset="-122"/>
                        <a:ea typeface="黑体" panose="02010609060101010101" charset="-122"/>
                      </a:endParaRPr>
                    </a:p>
                  </a:txBody>
                  <a:tcPr marL="96435" marR="96435" marT="48218" marB="48218"/>
                </a:tc>
              </a:tr>
              <a:tr h="391099">
                <a:tc>
                  <a:txBody>
                    <a:bodyPr/>
                    <a:lstStyle/>
                    <a:p>
                      <a:pPr algn="ctr"/>
                      <a:r>
                        <a:rPr lang="en-US" altLang="zh-CN" sz="1900" dirty="0">
                          <a:latin typeface="黑体" panose="02010609060101010101" charset="-122"/>
                          <a:ea typeface="黑体" panose="02010609060101010101" charset="-122"/>
                        </a:rPr>
                        <a:t>U0-33</a:t>
                      </a:r>
                      <a:endParaRPr lang="en-US" altLang="zh-CN"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2000" dirty="0"/>
                        <a:t>Instantaneous output power</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W</a:t>
                      </a:r>
                      <a:endParaRPr lang="en-US" altLang="zh-CN"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0x1E21</a:t>
                      </a:r>
                      <a:endParaRPr lang="en-US" altLang="zh-CN" sz="1900" dirty="0">
                        <a:latin typeface="黑体" panose="02010609060101010101" charset="-122"/>
                        <a:ea typeface="黑体" panose="02010609060101010101" charset="-122"/>
                      </a:endParaRPr>
                    </a:p>
                  </a:txBody>
                  <a:tcPr marL="96435" marR="96435" marT="48218" marB="48218"/>
                </a:tc>
              </a:tr>
              <a:tr h="391099">
                <a:tc>
                  <a:txBody>
                    <a:bodyPr/>
                    <a:lstStyle/>
                    <a:p>
                      <a:pPr algn="ctr"/>
                      <a:r>
                        <a:rPr lang="en-US" altLang="zh-CN" sz="1900" dirty="0">
                          <a:latin typeface="黑体" panose="02010609060101010101" charset="-122"/>
                          <a:ea typeface="黑体" panose="02010609060101010101" charset="-122"/>
                        </a:rPr>
                        <a:t>U0-34</a:t>
                      </a:r>
                      <a:endParaRPr lang="en-US" altLang="zh-CN"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Average output power</a:t>
                      </a:r>
                      <a:endParaRPr lang="zh-CN" altLang="en-US"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W</a:t>
                      </a:r>
                      <a:endParaRPr lang="en-US" altLang="zh-CN" sz="1900" dirty="0">
                        <a:latin typeface="黑体" panose="02010609060101010101" charset="-122"/>
                        <a:ea typeface="黑体" panose="02010609060101010101" charset="-122"/>
                      </a:endParaRPr>
                    </a:p>
                  </a:txBody>
                  <a:tcPr marL="96435" marR="96435" marT="48218" marB="48218"/>
                </a:tc>
                <a:tc>
                  <a:txBody>
                    <a:bodyPr/>
                    <a:lstStyle/>
                    <a:p>
                      <a:pPr algn="ctr"/>
                      <a:r>
                        <a:rPr lang="en-US" altLang="zh-CN" sz="1900" dirty="0">
                          <a:latin typeface="黑体" panose="02010609060101010101" charset="-122"/>
                          <a:ea typeface="黑体" panose="02010609060101010101" charset="-122"/>
                        </a:rPr>
                        <a:t>0x1E22</a:t>
                      </a:r>
                      <a:endParaRPr lang="en-US" altLang="zh-CN" sz="1900" dirty="0">
                        <a:latin typeface="黑体" panose="02010609060101010101" charset="-122"/>
                        <a:ea typeface="黑体" panose="02010609060101010101" charset="-122"/>
                      </a:endParaRPr>
                    </a:p>
                  </a:txBody>
                  <a:tcPr marL="96435" marR="96435" marT="48218" marB="48218"/>
                </a:tc>
              </a:tr>
            </a:tbl>
          </a:graphicData>
        </a:graphic>
      </p:graphicFrame>
      <p:sp>
        <p:nvSpPr>
          <p:cNvPr id="14" name="矩形 13"/>
          <p:cNvSpPr/>
          <p:nvPr/>
        </p:nvSpPr>
        <p:spPr>
          <a:xfrm>
            <a:off x="2108895" y="1345323"/>
            <a:ext cx="2794355" cy="461665"/>
          </a:xfrm>
          <a:prstGeom prst="rect">
            <a:avLst/>
          </a:prstGeom>
        </p:spPr>
        <p:txBody>
          <a:bodyPr wrap="none">
            <a:spAutoFit/>
          </a:bodyPr>
          <a:lstStyle/>
          <a:p>
            <a:r>
              <a:rPr lang="en-US" altLang="zh-CN" sz="2400" b="1" dirty="0">
                <a:latin typeface="Raleway Light" pitchFamily="2" charset="0"/>
                <a:ea typeface="黑体" panose="02010609060101010101" charset="-122"/>
                <a:cs typeface="Arial" panose="020B0604020202020204" pitchFamily="34" charset="0"/>
              </a:rPr>
              <a:t>On site debugging</a:t>
            </a:r>
            <a:endParaRPr lang="zh-CN" altLang="en-US" sz="2400" b="1" dirty="0">
              <a:latin typeface="Raleway Light" pitchFamily="2" charset="0"/>
              <a:ea typeface="黑体" panose="02010609060101010101"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43255" y="357823"/>
            <a:ext cx="11572875" cy="442595"/>
          </a:xfrm>
          <a:noFill/>
        </p:spPr>
        <p:txBody>
          <a:bodyPr wrap="square" lIns="0" tIns="0" rIns="0" bIns="0" rtlCol="0" anchor="ctr">
            <a:spAutoFit/>
          </a:bodyPr>
          <a:lstStyle/>
          <a:p>
            <a:pPr algn="ctr" fontAlgn="base">
              <a:spcAft>
                <a:spcPct val="0"/>
              </a:spcAft>
            </a:pPr>
            <a:r>
              <a:rPr lang="en-US" altLang="zh-CN" sz="3200" dirty="0">
                <a:solidFill>
                  <a:schemeClr val="tx1"/>
                </a:solidFill>
                <a:latin typeface="Raleway Light" pitchFamily="2" charset="0"/>
                <a:ea typeface="黑体" panose="02010609060101010101" charset="-122"/>
                <a:cs typeface="+mn-cs"/>
              </a:rPr>
              <a:t>Fault Information Playba</a:t>
            </a:r>
            <a:r>
              <a:rPr lang="en-US" altLang="zh-CN" sz="3200" dirty="0">
                <a:latin typeface="Raleway Light" pitchFamily="2" charset="0"/>
                <a:ea typeface="黑体" panose="02010609060101010101" charset="-122"/>
                <a:cs typeface="+mn-cs"/>
              </a:rPr>
              <a:t>ck</a:t>
            </a:r>
            <a:endParaRPr lang="zh-CN" altLang="en-US" sz="3200" dirty="0">
              <a:solidFill>
                <a:schemeClr val="tx1"/>
              </a:solidFill>
              <a:latin typeface="Raleway Light" pitchFamily="2" charset="0"/>
              <a:ea typeface="黑体" panose="02010609060101010101" charset="-122"/>
              <a:cs typeface="+mn-cs"/>
            </a:endParaRPr>
          </a:p>
        </p:txBody>
      </p:sp>
      <p:graphicFrame>
        <p:nvGraphicFramePr>
          <p:cNvPr id="5" name="表格 4"/>
          <p:cNvGraphicFramePr>
            <a:graphicFrameLocks noGrp="1"/>
          </p:cNvGraphicFramePr>
          <p:nvPr>
            <p:custDataLst>
              <p:tags r:id="rId1"/>
            </p:custDataLst>
          </p:nvPr>
        </p:nvGraphicFramePr>
        <p:xfrm>
          <a:off x="6933431" y="1259981"/>
          <a:ext cx="5616624" cy="5970208"/>
        </p:xfrm>
        <a:graphic>
          <a:graphicData uri="http://schemas.openxmlformats.org/drawingml/2006/table">
            <a:tbl>
              <a:tblPr>
                <a:tableStyleId>{AF606853-7671-496A-8E4F-DF71F8EC918B}</a:tableStyleId>
              </a:tblPr>
              <a:tblGrid>
                <a:gridCol w="1387972"/>
                <a:gridCol w="4228652"/>
              </a:tblGrid>
              <a:tr h="373138">
                <a:tc>
                  <a:txBody>
                    <a:bodyPr/>
                    <a:lstStyle/>
                    <a:p>
                      <a:pPr algn="ctr" fontAlgn="ctr"/>
                      <a:r>
                        <a:rPr lang="en-US" sz="1200" u="none" strike="noStrike" dirty="0">
                          <a:effectLst/>
                          <a:latin typeface="Raleway Light" pitchFamily="2" charset="0"/>
                          <a:ea typeface="黑体" panose="02010609060101010101" charset="-122"/>
                        </a:rPr>
                        <a:t>U1-01</a:t>
                      </a:r>
                      <a:endParaRPr 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Current fault code</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dirty="0">
                          <a:effectLst/>
                          <a:latin typeface="Raleway Light" pitchFamily="2" charset="0"/>
                          <a:ea typeface="黑体" panose="02010609060101010101" charset="-122"/>
                        </a:rPr>
                        <a:t>U1-02</a:t>
                      </a:r>
                      <a:endParaRPr 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Current alarm code</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dirty="0">
                          <a:effectLst/>
                          <a:latin typeface="Raleway Light" pitchFamily="2" charset="0"/>
                          <a:ea typeface="黑体" panose="02010609060101010101" charset="-122"/>
                        </a:rPr>
                        <a:t>U1-03</a:t>
                      </a:r>
                      <a:endParaRPr 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phase U current upon displayed fault</a:t>
                      </a:r>
                      <a:endParaRPr lang="zh-CN" altLang="en-US" sz="1200" b="0" i="0" u="none" strike="noStrike" dirty="0">
                        <a:solidFill>
                          <a:srgbClr val="000000"/>
                        </a:solidFill>
                        <a:effectLst/>
                        <a:latin typeface="Raleway Light" pitchFamily="2" charset="0"/>
                        <a:ea typeface="黑体" panose="02010609060101010101" charset="-122"/>
                        <a:cs typeface="黑体" panose="02010609060101010101" charset="-122"/>
                      </a:endParaRPr>
                    </a:p>
                  </a:txBody>
                  <a:tcPr marL="10045" marR="10045" marT="10045" marB="0" anchor="ctr"/>
                </a:tc>
              </a:tr>
              <a:tr h="373138">
                <a:tc>
                  <a:txBody>
                    <a:bodyPr/>
                    <a:lstStyle/>
                    <a:p>
                      <a:pPr algn="ctr" fontAlgn="ctr"/>
                      <a:r>
                        <a:rPr lang="en-US" sz="1200" u="none" strike="noStrike" dirty="0">
                          <a:effectLst/>
                          <a:latin typeface="Raleway Light" pitchFamily="2" charset="0"/>
                          <a:ea typeface="黑体" panose="02010609060101010101" charset="-122"/>
                        </a:rPr>
                        <a:t>U1-04</a:t>
                      </a:r>
                      <a:endParaRPr 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phase V current upon displayed fault</a:t>
                      </a:r>
                      <a:endParaRPr lang="zh-CN" altLang="en-US" sz="1200" b="0" i="0" u="none" strike="noStrike" dirty="0">
                        <a:solidFill>
                          <a:srgbClr val="000000"/>
                        </a:solidFill>
                        <a:effectLst/>
                        <a:latin typeface="Raleway Light" pitchFamily="2" charset="0"/>
                        <a:ea typeface="黑体" panose="02010609060101010101" charset="-122"/>
                        <a:cs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U1-05</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Bus voltage upon displayed fault</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dirty="0">
                          <a:effectLst/>
                          <a:latin typeface="Raleway Light" pitchFamily="2" charset="0"/>
                          <a:ea typeface="黑体" panose="02010609060101010101" charset="-122"/>
                        </a:rPr>
                        <a:t>U1-06</a:t>
                      </a:r>
                      <a:endParaRPr 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IGBT temperature upon displayed fault</a:t>
                      </a:r>
                      <a:endParaRPr lang="zh-CN" altLang="en-US" sz="1200" b="0" i="0" u="none" strike="noStrike" dirty="0">
                        <a:solidFill>
                          <a:srgbClr val="000000"/>
                        </a:solidFill>
                        <a:effectLst/>
                        <a:latin typeface="Raleway Light" pitchFamily="2" charset="0"/>
                        <a:ea typeface="黑体" panose="02010609060101010101" charset="-122"/>
                        <a:cs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U1-07</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Torque component when fault occurred</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U1-08</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Excitation component when fault occurred</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dirty="0">
                          <a:effectLst/>
                          <a:latin typeface="Raleway Light" pitchFamily="2" charset="0"/>
                          <a:ea typeface="黑体" panose="02010609060101010101" charset="-122"/>
                        </a:rPr>
                        <a:t>U1-09</a:t>
                      </a:r>
                      <a:endParaRPr 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Position deviation when fault occurred</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U1-11</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Speed value when fault occurred</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U1-12</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the time when fault occurred</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U1-14</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Number of faults</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U1-15</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Number of warnings</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U1-16</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Total number of historical faults</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U1-17</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Total number of historical alarm</a:t>
                      </a:r>
                      <a:endParaRPr lang="zh-CN" altLang="en-US" sz="1200" b="0" i="0" u="none" strike="noStrike" dirty="0">
                        <a:solidFill>
                          <a:srgbClr val="000000"/>
                        </a:solidFill>
                        <a:effectLst/>
                        <a:latin typeface="Raleway Light" pitchFamily="2" charset="0"/>
                        <a:ea typeface="黑体" panose="02010609060101010101" charset="-122"/>
                      </a:endParaRPr>
                    </a:p>
                  </a:txBody>
                  <a:tcPr marL="10045" marR="10045" marT="10045" marB="0" anchor="ctr"/>
                </a:tc>
              </a:tr>
              <a:tr h="373138">
                <a:tc>
                  <a:txBody>
                    <a:bodyPr/>
                    <a:lstStyle/>
                    <a:p>
                      <a:pPr algn="ctr" fontAlgn="ctr"/>
                      <a:r>
                        <a:rPr lang="en-US" sz="1200" u="none" strike="noStrike">
                          <a:effectLst/>
                          <a:latin typeface="Raleway Light" pitchFamily="2" charset="0"/>
                          <a:ea typeface="黑体" panose="02010609060101010101" charset="-122"/>
                        </a:rPr>
                        <a:t>U1-18</a:t>
                      </a:r>
                      <a:endParaRPr lang="en-US" sz="1200" b="0" i="0" u="none" strike="noStrike">
                        <a:solidFill>
                          <a:srgbClr val="000000"/>
                        </a:solidFill>
                        <a:effectLst/>
                        <a:latin typeface="Raleway Light" pitchFamily="2" charset="0"/>
                        <a:ea typeface="黑体" panose="02010609060101010101" charset="-122"/>
                      </a:endParaRPr>
                    </a:p>
                  </a:txBody>
                  <a:tcPr marL="10045" marR="10045" marT="10045" marB="0" anchor="ctr"/>
                </a:tc>
                <a:tc>
                  <a:txBody>
                    <a:bodyPr/>
                    <a:lstStyle/>
                    <a:p>
                      <a:pPr algn="l" fontAlgn="ctr"/>
                      <a:r>
                        <a:rPr lang="en-US" altLang="zh-CN" sz="1200" dirty="0">
                          <a:latin typeface="Raleway Light" pitchFamily="2" charset="0"/>
                        </a:rPr>
                        <a:t>Last 2nd fault code</a:t>
                      </a:r>
                      <a:endParaRPr lang="zh-CN" altLang="en-US" sz="1200" b="0" i="0" u="none" strike="noStrike" dirty="0">
                        <a:solidFill>
                          <a:srgbClr val="000000"/>
                        </a:solidFill>
                        <a:effectLst/>
                        <a:latin typeface="Raleway Light" pitchFamily="2" charset="0"/>
                        <a:ea typeface="黑体" panose="02010609060101010101" charset="-122"/>
                        <a:cs typeface="黑体" panose="02010609060101010101" charset="-122"/>
                      </a:endParaRPr>
                    </a:p>
                  </a:txBody>
                  <a:tcPr marL="10045" marR="10045" marT="10045" marB="0" anchor="ctr"/>
                </a:tc>
              </a:tr>
            </a:tbl>
          </a:graphicData>
        </a:graphic>
      </p:graphicFrame>
      <p:sp>
        <p:nvSpPr>
          <p:cNvPr id="6" name="矩形 5"/>
          <p:cNvSpPr/>
          <p:nvPr/>
        </p:nvSpPr>
        <p:spPr>
          <a:xfrm>
            <a:off x="1388815" y="1349051"/>
            <a:ext cx="5091372" cy="645160"/>
          </a:xfrm>
          <a:prstGeom prst="rect">
            <a:avLst/>
          </a:prstGeom>
        </p:spPr>
        <p:txBody>
          <a:bodyPr wrap="square">
            <a:spAutoFit/>
          </a:bodyPr>
          <a:lstStyle/>
          <a:p>
            <a:r>
              <a:rPr lang="en-US" altLang="zh-CN" dirty="0">
                <a:latin typeface="Raleway Light" pitchFamily="2" charset="0"/>
                <a:ea typeface="+mj-ea"/>
                <a:cs typeface="Arial" panose="020B0604020202020204" pitchFamily="34" charset="0"/>
              </a:rPr>
              <a:t>In case of failure, the state of failure time will be displayed automatically.</a:t>
            </a:r>
            <a:endParaRPr lang="zh-CN" altLang="en-US" dirty="0">
              <a:latin typeface="Raleway Light" pitchFamily="2" charset="0"/>
              <a:ea typeface="+mj-ea"/>
              <a:cs typeface="Arial" panose="020B0604020202020204" pitchFamily="34" charset="0"/>
            </a:endParaRPr>
          </a:p>
        </p:txBody>
      </p:sp>
      <p:pic>
        <p:nvPicPr>
          <p:cNvPr id="3" name="故障回放功能">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108895" y="2024233"/>
            <a:ext cx="2829190" cy="5029329"/>
          </a:xfrm>
          <a:prstGeom prst="rect">
            <a:avLst/>
          </a:prstGeom>
          <a:effectLst>
            <a:softEdge rad="31750"/>
          </a:effectLst>
          <a:scene3d>
            <a:camera prst="orthographicFront"/>
            <a:lightRig rig="threePt" dir="t"/>
          </a:scene3d>
          <a:sp3d>
            <a:bevelT prst="angle"/>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audio>
              <p:cMediaNode vol="80000" mute="1">
                <p:cTn id="7" fill="hold" display="0">
                  <p:stCondLst>
                    <p:cond delay="indefinite"/>
                  </p:st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42620" y="362903"/>
            <a:ext cx="11572875" cy="442595"/>
          </a:xfrm>
          <a:noFill/>
        </p:spPr>
        <p:txBody>
          <a:bodyPr wrap="square" lIns="0" tIns="0" rIns="0" bIns="0" rtlCol="0" anchor="ctr">
            <a:spAutoFit/>
          </a:bodyPr>
          <a:lstStyle/>
          <a:p>
            <a:pPr algn="ctr" fontAlgn="base">
              <a:spcAft>
                <a:spcPct val="0"/>
              </a:spcAft>
            </a:pPr>
            <a:r>
              <a:rPr lang="en-US" altLang="zh-CN" sz="3200" dirty="0">
                <a:solidFill>
                  <a:schemeClr val="tx1"/>
                </a:solidFill>
                <a:latin typeface="Raleway Light" pitchFamily="2" charset="0"/>
                <a:ea typeface="印品黑体" panose="00000500000000000000" pitchFamily="2" charset="-122"/>
                <a:cs typeface="+mn-cs"/>
              </a:rPr>
              <a:t>Servo Software</a:t>
            </a:r>
            <a:endParaRPr lang="zh-CN" altLang="en-US" sz="3200" dirty="0">
              <a:solidFill>
                <a:schemeClr val="tx1"/>
              </a:solidFill>
              <a:latin typeface="Raleway Light" pitchFamily="2" charset="0"/>
              <a:ea typeface="印品黑体" panose="00000500000000000000" pitchFamily="2" charset="-122"/>
              <a:cs typeface="+mn-cs"/>
            </a:endParaRPr>
          </a:p>
        </p:txBody>
      </p:sp>
      <p:pic>
        <p:nvPicPr>
          <p:cNvPr id="4" name="图片 3"/>
          <p:cNvPicPr>
            <a:picLocks noChangeAspect="1"/>
          </p:cNvPicPr>
          <p:nvPr/>
        </p:nvPicPr>
        <p:blipFill>
          <a:blip r:embed="rId1"/>
          <a:stretch>
            <a:fillRect/>
          </a:stretch>
        </p:blipFill>
        <p:spPr>
          <a:xfrm>
            <a:off x="1244799" y="1024037"/>
            <a:ext cx="9023421" cy="59559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43255" y="379506"/>
            <a:ext cx="11572875" cy="387798"/>
          </a:xfrm>
          <a:noFill/>
        </p:spPr>
        <p:txBody>
          <a:bodyPr wrap="square" lIns="0" tIns="0" rIns="0" bIns="0" rtlCol="0" anchor="ctr">
            <a:spAutoFit/>
          </a:bodyPr>
          <a:lstStyle/>
          <a:p>
            <a:pPr algn="ctr" fontAlgn="base">
              <a:spcAft>
                <a:spcPct val="0"/>
              </a:spcAft>
            </a:pPr>
            <a:r>
              <a:rPr lang="en-US" altLang="zh-CN" sz="2800" dirty="0">
                <a:solidFill>
                  <a:schemeClr val="tx1"/>
                </a:solidFill>
                <a:latin typeface="Raleway Light" pitchFamily="2" charset="0"/>
                <a:ea typeface="黑体" panose="02010609060101010101" charset="-122"/>
                <a:cs typeface="+mn-cs"/>
              </a:rPr>
              <a:t>Batch Import </a:t>
            </a:r>
            <a:r>
              <a:rPr lang="en-US" altLang="zh-CN" sz="2800" dirty="0">
                <a:latin typeface="Raleway Light" pitchFamily="2" charset="0"/>
                <a:ea typeface="黑体" panose="02010609060101010101" charset="-122"/>
                <a:cs typeface="+mn-cs"/>
              </a:rPr>
              <a:t>P</a:t>
            </a:r>
            <a:r>
              <a:rPr lang="en-US" altLang="zh-CN" sz="2800" dirty="0">
                <a:solidFill>
                  <a:schemeClr val="tx1"/>
                </a:solidFill>
                <a:latin typeface="Raleway Light" pitchFamily="2" charset="0"/>
                <a:ea typeface="黑体" panose="02010609060101010101" charset="-122"/>
                <a:cs typeface="+mn-cs"/>
              </a:rPr>
              <a:t>arameters</a:t>
            </a:r>
            <a:endParaRPr lang="zh-CN" altLang="en-US" sz="2800" dirty="0">
              <a:solidFill>
                <a:schemeClr val="tx1"/>
              </a:solidFill>
              <a:latin typeface="Raleway Light" pitchFamily="2" charset="0"/>
              <a:ea typeface="黑体" panose="02010609060101010101" charset="-122"/>
              <a:cs typeface="+mn-cs"/>
            </a:endParaRPr>
          </a:p>
        </p:txBody>
      </p:sp>
      <p:sp>
        <p:nvSpPr>
          <p:cNvPr id="3" name="内容占位符 2"/>
          <p:cNvSpPr>
            <a:spLocks noGrp="1"/>
          </p:cNvSpPr>
          <p:nvPr>
            <p:ph idx="4294967295"/>
          </p:nvPr>
        </p:nvSpPr>
        <p:spPr>
          <a:xfrm>
            <a:off x="643255" y="1795132"/>
            <a:ext cx="3265170" cy="4248471"/>
          </a:xfrm>
          <a:solidFill>
            <a:schemeClr val="accent2"/>
          </a:solidFill>
        </p:spPr>
        <p:txBody>
          <a:bodyPr>
            <a:noAutofit/>
          </a:bodyPr>
          <a:lstStyle/>
          <a:p>
            <a:endParaRPr lang="zh-CN" altLang="en-US" sz="1300" dirty="0">
              <a:solidFill>
                <a:schemeClr val="bg1"/>
              </a:solidFill>
              <a:latin typeface="Raleway Light" pitchFamily="2" charset="0"/>
              <a:ea typeface="黑体" panose="02010609060101010101" charset="-122"/>
            </a:endParaRPr>
          </a:p>
          <a:p>
            <a:endParaRPr lang="en-US" altLang="zh-CN" sz="1700" dirty="0">
              <a:solidFill>
                <a:schemeClr val="bg1"/>
              </a:solidFill>
              <a:latin typeface="Raleway Light" pitchFamily="2" charset="0"/>
              <a:ea typeface="黑体" panose="02010609060101010101" charset="-122"/>
              <a:cs typeface="Arial" panose="020B0604020202020204" pitchFamily="34" charset="0"/>
            </a:endParaRPr>
          </a:p>
          <a:p>
            <a:endParaRPr lang="en-US" altLang="zh-CN" sz="1700" dirty="0">
              <a:solidFill>
                <a:schemeClr val="bg1"/>
              </a:solidFill>
              <a:latin typeface="Raleway Light" pitchFamily="2" charset="0"/>
              <a:ea typeface="黑体" panose="02010609060101010101" charset="-122"/>
              <a:cs typeface="Arial" panose="020B0604020202020204" pitchFamily="34" charset="0"/>
            </a:endParaRPr>
          </a:p>
          <a:p>
            <a:endParaRPr lang="en-US" altLang="zh-CN" sz="1700" dirty="0">
              <a:solidFill>
                <a:schemeClr val="bg1"/>
              </a:solidFill>
              <a:latin typeface="Raleway Light" pitchFamily="2" charset="0"/>
              <a:ea typeface="黑体" panose="02010609060101010101" charset="-122"/>
              <a:cs typeface="Arial" panose="020B0604020202020204" pitchFamily="34" charset="0"/>
            </a:endParaRPr>
          </a:p>
          <a:p>
            <a:r>
              <a:rPr lang="en-US" altLang="zh-CN" sz="1700" dirty="0">
                <a:solidFill>
                  <a:schemeClr val="bg1"/>
                </a:solidFill>
                <a:latin typeface="Raleway Light" pitchFamily="2" charset="0"/>
                <a:ea typeface="黑体" panose="02010609060101010101" charset="-122"/>
                <a:cs typeface="Arial" panose="020B0604020202020204" pitchFamily="34" charset="0"/>
              </a:rPr>
              <a:t>Batch modify parameters;</a:t>
            </a:r>
            <a:endParaRPr lang="en-US" altLang="zh-CN" sz="1700" dirty="0">
              <a:solidFill>
                <a:schemeClr val="bg1"/>
              </a:solidFill>
              <a:latin typeface="Raleway Light" pitchFamily="2" charset="0"/>
              <a:ea typeface="黑体" panose="02010609060101010101" charset="-122"/>
              <a:cs typeface="Arial" panose="020B0604020202020204" pitchFamily="34" charset="0"/>
            </a:endParaRPr>
          </a:p>
          <a:p>
            <a:r>
              <a:rPr lang="en-US" altLang="zh-CN" sz="1700" dirty="0">
                <a:solidFill>
                  <a:schemeClr val="bg1"/>
                </a:solidFill>
                <a:latin typeface="Raleway Light" pitchFamily="2" charset="0"/>
                <a:ea typeface="黑体" panose="02010609060101010101" charset="-122"/>
                <a:cs typeface="Arial" panose="020B0604020202020204" pitchFamily="34" charset="0"/>
              </a:rPr>
              <a:t>Parameters can be saved and backed up separately;</a:t>
            </a:r>
            <a:endParaRPr lang="en-US" altLang="zh-CN" sz="1700" dirty="0">
              <a:solidFill>
                <a:schemeClr val="bg1"/>
              </a:solidFill>
              <a:latin typeface="Raleway Light" pitchFamily="2" charset="0"/>
              <a:ea typeface="黑体" panose="02010609060101010101" charset="-122"/>
              <a:cs typeface="Arial" panose="020B0604020202020204" pitchFamily="34" charset="0"/>
            </a:endParaRPr>
          </a:p>
          <a:p>
            <a:r>
              <a:rPr lang="en-US" altLang="zh-CN" sz="1700" dirty="0">
                <a:solidFill>
                  <a:schemeClr val="bg1"/>
                </a:solidFill>
                <a:latin typeface="Raleway Light" pitchFamily="2" charset="0"/>
                <a:ea typeface="黑体" panose="02010609060101010101" charset="-122"/>
                <a:cs typeface="Arial" panose="020B0604020202020204" pitchFamily="34" charset="0"/>
              </a:rPr>
              <a:t>One-click Import, one-click download;</a:t>
            </a:r>
            <a:endParaRPr lang="en-US" altLang="zh-CN" sz="1700" dirty="0">
              <a:solidFill>
                <a:schemeClr val="bg1"/>
              </a:solidFill>
              <a:latin typeface="Raleway Light" pitchFamily="2" charset="0"/>
              <a:ea typeface="黑体" panose="02010609060101010101" charset="-122"/>
              <a:cs typeface="Arial" panose="020B0604020202020204" pitchFamily="34" charset="0"/>
            </a:endParaRPr>
          </a:p>
          <a:p>
            <a:r>
              <a:rPr lang="en-US" altLang="zh-CN" sz="1700" dirty="0">
                <a:solidFill>
                  <a:schemeClr val="bg1"/>
                </a:solidFill>
                <a:latin typeface="Raleway Light" pitchFamily="2" charset="0"/>
                <a:ea typeface="黑体" panose="02010609060101010101" charset="-122"/>
                <a:cs typeface="Arial" panose="020B0604020202020204" pitchFamily="34" charset="0"/>
              </a:rPr>
              <a:t>Improve the efficiency of parameter configuration.</a:t>
            </a:r>
            <a:endParaRPr lang="zh-CN" altLang="en-US" sz="1700" dirty="0">
              <a:solidFill>
                <a:schemeClr val="bg1"/>
              </a:solidFill>
              <a:latin typeface="Raleway Light" pitchFamily="2" charset="0"/>
              <a:ea typeface="黑体" panose="02010609060101010101" charset="-122"/>
              <a:cs typeface="Arial" panose="020B0604020202020204" pitchFamily="34" charset="0"/>
            </a:endParaRPr>
          </a:p>
        </p:txBody>
      </p:sp>
      <p:sp>
        <p:nvSpPr>
          <p:cNvPr id="8" name="内容占位符 2"/>
          <p:cNvSpPr txBox="1"/>
          <p:nvPr/>
        </p:nvSpPr>
        <p:spPr>
          <a:xfrm>
            <a:off x="886867" y="2299188"/>
            <a:ext cx="3499494" cy="632991"/>
          </a:xfrm>
          <a:prstGeom prst="rect">
            <a:avLst/>
          </a:prstGeom>
          <a:noFill/>
        </p:spPr>
        <p:txBody>
          <a:bodyPr vert="horz" lIns="96435" tIns="48218" rIns="96435" bIns="4821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dirty="0">
                <a:solidFill>
                  <a:schemeClr val="bg1"/>
                </a:solidFill>
                <a:latin typeface="Raleway Light" pitchFamily="2" charset="0"/>
                <a:ea typeface="黑体" panose="02010609060101010101" charset="-122"/>
                <a:cs typeface="Arial" panose="020B0604020202020204" pitchFamily="34" charset="0"/>
              </a:rPr>
              <a:t>Batch import…</a:t>
            </a:r>
            <a:endParaRPr lang="en-US" altLang="zh-CN" sz="2955" dirty="0">
              <a:solidFill>
                <a:schemeClr val="bg1"/>
              </a:solidFill>
              <a:latin typeface="Raleway Light" pitchFamily="2" charset="0"/>
              <a:ea typeface="黑体" panose="02010609060101010101" charset="-122"/>
              <a:cs typeface="Arial" panose="020B0604020202020204" pitchFamily="34" charset="0"/>
            </a:endParaRPr>
          </a:p>
        </p:txBody>
      </p:sp>
      <p:pic>
        <p:nvPicPr>
          <p:cNvPr id="7" name="图片 6"/>
          <p:cNvPicPr>
            <a:picLocks noChangeAspect="1"/>
          </p:cNvPicPr>
          <p:nvPr/>
        </p:nvPicPr>
        <p:blipFill>
          <a:blip r:embed="rId1"/>
          <a:stretch>
            <a:fillRect/>
          </a:stretch>
        </p:blipFill>
        <p:spPr>
          <a:xfrm>
            <a:off x="3981103" y="1168053"/>
            <a:ext cx="8406785" cy="551288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43255" y="352108"/>
            <a:ext cx="11572875" cy="442595"/>
          </a:xfrm>
          <a:noFill/>
        </p:spPr>
        <p:txBody>
          <a:bodyPr wrap="square" lIns="0" tIns="0" rIns="0" bIns="0" rtlCol="0" anchor="ctr">
            <a:spAutoFit/>
          </a:bodyPr>
          <a:lstStyle/>
          <a:p>
            <a:pPr algn="ctr" fontAlgn="base">
              <a:spcAft>
                <a:spcPct val="0"/>
              </a:spcAft>
            </a:pPr>
            <a:r>
              <a:rPr lang="en-US" altLang="zh-CN" sz="3200" dirty="0">
                <a:solidFill>
                  <a:schemeClr val="tx1"/>
                </a:solidFill>
                <a:latin typeface="Raleway Light" pitchFamily="2" charset="0"/>
                <a:ea typeface="黑体" panose="02010609060101010101" charset="-122"/>
                <a:cs typeface="Arial" panose="020B0604020202020204" pitchFamily="34" charset="0"/>
              </a:rPr>
              <a:t>4-Channel </a:t>
            </a:r>
            <a:r>
              <a:rPr lang="en-US" altLang="zh-CN" sz="3200" dirty="0">
                <a:latin typeface="Raleway Light" pitchFamily="2" charset="0"/>
                <a:ea typeface="黑体" panose="02010609060101010101" charset="-122"/>
                <a:cs typeface="Arial" panose="020B0604020202020204" pitchFamily="34" charset="0"/>
              </a:rPr>
              <a:t>R</a:t>
            </a:r>
            <a:r>
              <a:rPr lang="en-US" altLang="zh-CN" sz="3200" dirty="0">
                <a:solidFill>
                  <a:schemeClr val="tx1"/>
                </a:solidFill>
                <a:latin typeface="Raleway Light" pitchFamily="2" charset="0"/>
                <a:ea typeface="黑体" panose="02010609060101010101" charset="-122"/>
                <a:cs typeface="Arial" panose="020B0604020202020204" pitchFamily="34" charset="0"/>
              </a:rPr>
              <a:t>eal-time </a:t>
            </a:r>
            <a:r>
              <a:rPr lang="en-US" altLang="zh-CN" sz="3200" dirty="0">
                <a:latin typeface="Raleway Light" pitchFamily="2" charset="0"/>
                <a:ea typeface="黑体" panose="02010609060101010101" charset="-122"/>
                <a:cs typeface="Arial" panose="020B0604020202020204" pitchFamily="34" charset="0"/>
              </a:rPr>
              <a:t>O</a:t>
            </a:r>
            <a:r>
              <a:rPr lang="en-US" altLang="zh-CN" sz="3200" dirty="0">
                <a:solidFill>
                  <a:schemeClr val="tx1"/>
                </a:solidFill>
                <a:latin typeface="Raleway Light" pitchFamily="2" charset="0"/>
                <a:ea typeface="黑体" panose="02010609060101010101" charset="-122"/>
                <a:cs typeface="Arial" panose="020B0604020202020204" pitchFamily="34" charset="0"/>
              </a:rPr>
              <a:t>scilloscope</a:t>
            </a:r>
            <a:endParaRPr lang="zh-CN" altLang="en-US" sz="3200" dirty="0">
              <a:solidFill>
                <a:schemeClr val="tx1"/>
              </a:solidFill>
              <a:latin typeface="Raleway Light" pitchFamily="2" charset="0"/>
              <a:ea typeface="黑体" panose="02010609060101010101" charset="-122"/>
              <a:cs typeface="Arial" panose="020B0604020202020204" pitchFamily="34" charset="0"/>
            </a:endParaRPr>
          </a:p>
        </p:txBody>
      </p:sp>
      <p:sp>
        <p:nvSpPr>
          <p:cNvPr id="3" name="内容占位符 2"/>
          <p:cNvSpPr>
            <a:spLocks noGrp="1"/>
          </p:cNvSpPr>
          <p:nvPr>
            <p:ph idx="4294967295"/>
          </p:nvPr>
        </p:nvSpPr>
        <p:spPr>
          <a:xfrm>
            <a:off x="6406470" y="5123430"/>
            <a:ext cx="6841798" cy="1139190"/>
          </a:xfrm>
        </p:spPr>
        <p:txBody>
          <a:bodyPr>
            <a:noAutofit/>
          </a:bodyPr>
          <a:lstStyle/>
          <a:p>
            <a:r>
              <a:rPr lang="en-US" altLang="zh-CN" sz="2000" dirty="0">
                <a:latin typeface="Raleway Light" pitchFamily="2" charset="0"/>
                <a:ea typeface="黑体" panose="02010609060101010101" charset="-122"/>
                <a:cs typeface="Arial" panose="020B0604020202020204" pitchFamily="34" charset="0"/>
              </a:rPr>
              <a:t>Support capture, easy to view waveform;</a:t>
            </a:r>
            <a:endParaRPr lang="en-US" altLang="zh-CN" sz="2000" dirty="0">
              <a:latin typeface="Raleway Light" pitchFamily="2" charset="0"/>
              <a:ea typeface="黑体" panose="02010609060101010101" charset="-122"/>
              <a:cs typeface="Arial" panose="020B0604020202020204" pitchFamily="34" charset="0"/>
            </a:endParaRPr>
          </a:p>
          <a:p>
            <a:r>
              <a:rPr lang="en-US" altLang="zh-CN" sz="2000" dirty="0">
                <a:latin typeface="Raleway Light" pitchFamily="2" charset="0"/>
                <a:ea typeface="黑体" panose="02010609060101010101" charset="-122"/>
                <a:cs typeface="Arial" panose="020B0604020202020204" pitchFamily="34" charset="0"/>
              </a:rPr>
              <a:t>Support the capture of original waveform data, accurately restore the dynamic details of the scene</a:t>
            </a:r>
            <a:endParaRPr lang="zh-CN" altLang="en-US" sz="2000" dirty="0">
              <a:latin typeface="Raleway Light" pitchFamily="2" charset="0"/>
              <a:ea typeface="黑体" panose="02010609060101010101" charset="-122"/>
              <a:cs typeface="Arial" panose="020B0604020202020204" pitchFamily="34" charset="0"/>
            </a:endParaRPr>
          </a:p>
        </p:txBody>
      </p:sp>
      <p:pic>
        <p:nvPicPr>
          <p:cNvPr id="5" name="图片 4"/>
          <p:cNvPicPr>
            <a:picLocks noChangeAspect="1"/>
          </p:cNvPicPr>
          <p:nvPr/>
        </p:nvPicPr>
        <p:blipFill>
          <a:blip r:embed="rId1"/>
          <a:stretch>
            <a:fillRect/>
          </a:stretch>
        </p:blipFill>
        <p:spPr>
          <a:xfrm>
            <a:off x="524719" y="3256284"/>
            <a:ext cx="5328592" cy="2436741"/>
          </a:xfrm>
          <a:prstGeom prst="rect">
            <a:avLst/>
          </a:prstGeom>
        </p:spPr>
      </p:pic>
      <p:pic>
        <p:nvPicPr>
          <p:cNvPr id="6" name="图片 5"/>
          <p:cNvPicPr>
            <a:picLocks noChangeAspect="1"/>
          </p:cNvPicPr>
          <p:nvPr/>
        </p:nvPicPr>
        <p:blipFill>
          <a:blip r:embed="rId2"/>
          <a:stretch>
            <a:fillRect/>
          </a:stretch>
        </p:blipFill>
        <p:spPr>
          <a:xfrm>
            <a:off x="7005441" y="1645040"/>
            <a:ext cx="4608510" cy="2917431"/>
          </a:xfrm>
          <a:prstGeom prst="rect">
            <a:avLst/>
          </a:prstGeom>
        </p:spPr>
      </p:pic>
      <p:sp>
        <p:nvSpPr>
          <p:cNvPr id="10" name="矩形 9"/>
          <p:cNvSpPr/>
          <p:nvPr/>
        </p:nvSpPr>
        <p:spPr>
          <a:xfrm>
            <a:off x="7005441" y="1184666"/>
            <a:ext cx="4608510" cy="494137"/>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endParaRPr lang="zh-CN" altLang="en-US" sz="2400" dirty="0">
              <a:latin typeface="黑体" panose="02010609060101010101" charset="-122"/>
              <a:ea typeface="黑体" panose="02010609060101010101" charset="-122"/>
            </a:endParaRPr>
          </a:p>
        </p:txBody>
      </p:sp>
      <p:sp>
        <p:nvSpPr>
          <p:cNvPr id="9" name="矩形 8"/>
          <p:cNvSpPr/>
          <p:nvPr/>
        </p:nvSpPr>
        <p:spPr>
          <a:xfrm>
            <a:off x="380703" y="1708225"/>
            <a:ext cx="6163375" cy="1015663"/>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Raleway Light" pitchFamily="2" charset="0"/>
                <a:ea typeface="黑体" panose="02010609060101010101" charset="-122"/>
                <a:cs typeface="Arial" panose="020B0604020202020204" pitchFamily="34" charset="0"/>
              </a:rPr>
              <a:t>Support recording function, convenient for remote debugging;</a:t>
            </a:r>
            <a:endParaRPr lang="en-US" altLang="zh-CN" sz="2000" dirty="0">
              <a:latin typeface="Raleway Light" pitchFamily="2" charset="0"/>
              <a:ea typeface="黑体" panose="02010609060101010101" charset="-122"/>
              <a:cs typeface="Arial" panose="020B0604020202020204" pitchFamily="34" charset="0"/>
            </a:endParaRPr>
          </a:p>
          <a:p>
            <a:pPr marL="342900" indent="-342900">
              <a:buFont typeface="Arial" panose="020B0604020202020204" pitchFamily="34" charset="0"/>
              <a:buChar char="•"/>
            </a:pPr>
            <a:r>
              <a:rPr lang="en-US" altLang="zh-CN" sz="2000" dirty="0">
                <a:latin typeface="Raleway Light" pitchFamily="2" charset="0"/>
                <a:ea typeface="黑体" panose="02010609060101010101" charset="-122"/>
                <a:cs typeface="Arial" panose="020B0604020202020204" pitchFamily="34" charset="0"/>
              </a:rPr>
              <a:t>Support up to 10 seconds waveform recording;</a:t>
            </a:r>
            <a:endParaRPr lang="en-US" altLang="zh-CN" sz="2000" dirty="0">
              <a:latin typeface="Raleway Light" pitchFamily="2" charset="0"/>
              <a:ea typeface="黑体" panose="02010609060101010101" charset="-122"/>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idx="4294967295"/>
          </p:nvPr>
        </p:nvSpPr>
        <p:spPr>
          <a:xfrm>
            <a:off x="236687" y="375965"/>
            <a:ext cx="11572875" cy="332399"/>
          </a:xfrm>
          <a:noFill/>
        </p:spPr>
        <p:txBody>
          <a:bodyPr wrap="square" lIns="0" tIns="0" rIns="0" bIns="0" rtlCol="0" anchor="ctr">
            <a:spAutoFit/>
          </a:bodyPr>
          <a:lstStyle/>
          <a:p>
            <a:pPr algn="ctr" fontAlgn="base">
              <a:spcAft>
                <a:spcPct val="0"/>
              </a:spcAft>
            </a:pPr>
            <a:r>
              <a:rPr lang="en-US" altLang="zh-CN" sz="2400" dirty="0">
                <a:latin typeface="Raleway Light" pitchFamily="2" charset="0"/>
                <a:ea typeface="黑体" panose="02010609060101010101" charset="-122"/>
                <a:cs typeface="+mn-cs"/>
              </a:rPr>
              <a:t>P</a:t>
            </a:r>
            <a:r>
              <a:rPr lang="en-US" altLang="zh-CN" sz="2400" dirty="0">
                <a:solidFill>
                  <a:schemeClr val="tx1"/>
                </a:solidFill>
                <a:latin typeface="Raleway Light" pitchFamily="2" charset="0"/>
                <a:ea typeface="黑体" panose="02010609060101010101" charset="-122"/>
                <a:cs typeface="+mn-cs"/>
              </a:rPr>
              <a:t>arameters </a:t>
            </a:r>
            <a:r>
              <a:rPr lang="en-US" altLang="zh-CN" sz="2400" dirty="0">
                <a:latin typeface="Raleway Light" pitchFamily="2" charset="0"/>
                <a:ea typeface="黑体" panose="02010609060101010101" charset="-122"/>
                <a:cs typeface="+mn-cs"/>
              </a:rPr>
              <a:t>A</a:t>
            </a:r>
            <a:r>
              <a:rPr lang="en-US" altLang="zh-CN" sz="2400" dirty="0">
                <a:solidFill>
                  <a:schemeClr val="tx1"/>
                </a:solidFill>
                <a:latin typeface="Raleway Light" pitchFamily="2" charset="0"/>
                <a:ea typeface="黑体" panose="02010609060101010101" charset="-122"/>
                <a:cs typeface="+mn-cs"/>
              </a:rPr>
              <a:t>djustment</a:t>
            </a:r>
            <a:endParaRPr lang="zh-CN" altLang="en-US" sz="2400" dirty="0">
              <a:solidFill>
                <a:schemeClr val="tx1"/>
              </a:solidFill>
              <a:latin typeface="Raleway Light" pitchFamily="2" charset="0"/>
              <a:ea typeface="黑体" panose="02010609060101010101" charset="-122"/>
              <a:cs typeface="+mn-cs"/>
            </a:endParaRPr>
          </a:p>
        </p:txBody>
      </p:sp>
      <p:pic>
        <p:nvPicPr>
          <p:cNvPr id="2" name="Wavefor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658583" y="1024037"/>
            <a:ext cx="9541584" cy="6022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42620" y="383858"/>
            <a:ext cx="11572875" cy="442595"/>
          </a:xfrm>
          <a:noFill/>
        </p:spPr>
        <p:txBody>
          <a:bodyPr wrap="square" lIns="0" tIns="0" rIns="0" bIns="0" rtlCol="0" anchor="ctr">
            <a:spAutoFit/>
          </a:bodyPr>
          <a:lstStyle/>
          <a:p>
            <a:pPr algn="ctr" fontAlgn="base">
              <a:spcAft>
                <a:spcPct val="0"/>
              </a:spcAft>
            </a:pPr>
            <a:r>
              <a:rPr lang="en-US" altLang="zh-CN" sz="3200" dirty="0">
                <a:latin typeface="Raleway Light" pitchFamily="2" charset="0"/>
                <a:ea typeface="黑体" panose="02010609060101010101" charset="-122"/>
                <a:cs typeface="+mn-cs"/>
              </a:rPr>
              <a:t>Parameter Tuning</a:t>
            </a:r>
            <a:r>
              <a:rPr lang="zh-CN" altLang="en-US" sz="3200" dirty="0">
                <a:latin typeface="Raleway Light" pitchFamily="2" charset="0"/>
                <a:ea typeface="黑体" panose="02010609060101010101" charset="-122"/>
                <a:cs typeface="+mn-cs"/>
              </a:rPr>
              <a:t> </a:t>
            </a:r>
            <a:endParaRPr lang="zh-CN" altLang="en-US" sz="3200" dirty="0">
              <a:solidFill>
                <a:schemeClr val="tx1"/>
              </a:solidFill>
              <a:latin typeface="Raleway Light" pitchFamily="2" charset="0"/>
              <a:ea typeface="黑体" panose="02010609060101010101" charset="-122"/>
              <a:cs typeface="+mn-cs"/>
            </a:endParaRPr>
          </a:p>
        </p:txBody>
      </p:sp>
      <p:sp>
        <p:nvSpPr>
          <p:cNvPr id="8" name="文本框 7"/>
          <p:cNvSpPr txBox="1"/>
          <p:nvPr/>
        </p:nvSpPr>
        <p:spPr>
          <a:xfrm>
            <a:off x="236687" y="4011434"/>
            <a:ext cx="6480720" cy="2246769"/>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marL="301625" indent="-301625">
              <a:spcBef>
                <a:spcPts val="1200"/>
              </a:spcBef>
              <a:buFont typeface="Arial" panose="020B0604020202020204" pitchFamily="34" charset="0"/>
              <a:buChar char="•"/>
            </a:pPr>
            <a:r>
              <a:rPr lang="en-US" altLang="zh-CN" sz="2000" dirty="0">
                <a:solidFill>
                  <a:schemeClr val="accent1"/>
                </a:solidFill>
                <a:latin typeface="Raleway Light" pitchFamily="2" charset="0"/>
                <a:ea typeface="黑体" panose="02010609060101010101" charset="-122"/>
                <a:cs typeface="Arial" panose="020B0604020202020204" pitchFamily="34" charset="0"/>
              </a:rPr>
              <a:t>Position loop gain;</a:t>
            </a:r>
            <a:endParaRPr lang="en-US" altLang="zh-CN" sz="2000" dirty="0">
              <a:solidFill>
                <a:schemeClr val="accent1"/>
              </a:solidFill>
              <a:latin typeface="Raleway Light" pitchFamily="2" charset="0"/>
              <a:ea typeface="黑体" panose="02010609060101010101" charset="-122"/>
              <a:cs typeface="Arial" panose="020B0604020202020204" pitchFamily="34" charset="0"/>
            </a:endParaRPr>
          </a:p>
          <a:p>
            <a:pPr marL="301625" indent="-301625">
              <a:spcBef>
                <a:spcPts val="1200"/>
              </a:spcBef>
              <a:buFont typeface="Arial" panose="020B0604020202020204" pitchFamily="34" charset="0"/>
              <a:buChar char="•"/>
            </a:pPr>
            <a:r>
              <a:rPr lang="en-US" altLang="zh-CN" sz="2000" dirty="0">
                <a:solidFill>
                  <a:schemeClr val="accent1"/>
                </a:solidFill>
                <a:latin typeface="Raleway Light" pitchFamily="2" charset="0"/>
                <a:ea typeface="黑体" panose="02010609060101010101" charset="-122"/>
                <a:cs typeface="Arial" panose="020B0604020202020204" pitchFamily="34" charset="0"/>
              </a:rPr>
              <a:t>Speed loop gain </a:t>
            </a:r>
            <a:r>
              <a:rPr lang="en-US" altLang="zh-CN" sz="2000" dirty="0" err="1">
                <a:solidFill>
                  <a:schemeClr val="accent1"/>
                </a:solidFill>
                <a:latin typeface="Raleway Light" pitchFamily="2" charset="0"/>
                <a:ea typeface="黑体" panose="02010609060101010101" charset="-122"/>
                <a:cs typeface="Arial" panose="020B0604020202020204" pitchFamily="34" charset="0"/>
              </a:rPr>
              <a:t>Kp</a:t>
            </a:r>
            <a:r>
              <a:rPr lang="en-US" altLang="zh-CN" sz="2000" dirty="0">
                <a:solidFill>
                  <a:schemeClr val="accent1"/>
                </a:solidFill>
                <a:latin typeface="Raleway Light" pitchFamily="2" charset="0"/>
                <a:ea typeface="黑体" panose="02010609060101010101" charset="-122"/>
                <a:cs typeface="Arial" panose="020B0604020202020204" pitchFamily="34" charset="0"/>
              </a:rPr>
              <a:t>;</a:t>
            </a:r>
            <a:endParaRPr lang="en-US" altLang="zh-CN" sz="2000" dirty="0">
              <a:solidFill>
                <a:schemeClr val="accent1"/>
              </a:solidFill>
              <a:latin typeface="Raleway Light" pitchFamily="2" charset="0"/>
              <a:ea typeface="黑体" panose="02010609060101010101" charset="-122"/>
              <a:cs typeface="Arial" panose="020B0604020202020204" pitchFamily="34" charset="0"/>
            </a:endParaRPr>
          </a:p>
          <a:p>
            <a:pPr marL="301625" indent="-301625">
              <a:spcBef>
                <a:spcPts val="1200"/>
              </a:spcBef>
              <a:buFont typeface="Arial" panose="020B0604020202020204" pitchFamily="34" charset="0"/>
              <a:buChar char="•"/>
            </a:pPr>
            <a:r>
              <a:rPr lang="en-US" altLang="zh-CN" sz="2000" dirty="0">
                <a:solidFill>
                  <a:schemeClr val="accent1"/>
                </a:solidFill>
                <a:latin typeface="Raleway Light" pitchFamily="2" charset="0"/>
                <a:ea typeface="黑体" panose="02010609060101010101" charset="-122"/>
                <a:cs typeface="Arial" panose="020B0604020202020204" pitchFamily="34" charset="0"/>
              </a:rPr>
              <a:t>Integral time constant Ki of velocity loop;</a:t>
            </a:r>
            <a:endParaRPr lang="en-US" altLang="zh-CN" sz="2000" dirty="0">
              <a:solidFill>
                <a:schemeClr val="accent1"/>
              </a:solidFill>
              <a:latin typeface="Raleway Light" pitchFamily="2" charset="0"/>
              <a:ea typeface="黑体" panose="02010609060101010101" charset="-122"/>
              <a:cs typeface="Arial" panose="020B0604020202020204" pitchFamily="34" charset="0"/>
            </a:endParaRPr>
          </a:p>
          <a:p>
            <a:pPr marL="301625" indent="-301625">
              <a:spcBef>
                <a:spcPts val="1200"/>
              </a:spcBef>
              <a:buFont typeface="Arial" panose="020B0604020202020204" pitchFamily="34" charset="0"/>
              <a:buChar char="•"/>
            </a:pPr>
            <a:r>
              <a:rPr lang="en-US" altLang="zh-CN" sz="2000" dirty="0">
                <a:solidFill>
                  <a:schemeClr val="accent1"/>
                </a:solidFill>
                <a:latin typeface="Raleway Light" pitchFamily="2" charset="0"/>
                <a:ea typeface="黑体" panose="02010609060101010101" charset="-122"/>
                <a:cs typeface="Arial" panose="020B0604020202020204" pitchFamily="34" charset="0"/>
              </a:rPr>
              <a:t>Time constant of torque filtering;</a:t>
            </a:r>
            <a:endParaRPr lang="en-US" altLang="zh-CN" sz="2000" dirty="0">
              <a:solidFill>
                <a:schemeClr val="accent1"/>
              </a:solidFill>
              <a:latin typeface="Raleway Light" pitchFamily="2" charset="0"/>
              <a:ea typeface="黑体" panose="02010609060101010101" charset="-122"/>
              <a:cs typeface="Arial" panose="020B0604020202020204" pitchFamily="34" charset="0"/>
            </a:endParaRPr>
          </a:p>
          <a:p>
            <a:pPr marL="301625" indent="-301625">
              <a:spcBef>
                <a:spcPts val="1200"/>
              </a:spcBef>
              <a:buFont typeface="Arial" panose="020B0604020202020204" pitchFamily="34" charset="0"/>
              <a:buChar char="•"/>
            </a:pPr>
            <a:r>
              <a:rPr lang="en-US" altLang="zh-CN" sz="2000" dirty="0">
                <a:solidFill>
                  <a:schemeClr val="accent1"/>
                </a:solidFill>
                <a:latin typeface="Raleway Light" pitchFamily="2" charset="0"/>
                <a:ea typeface="黑体" panose="02010609060101010101" charset="-122"/>
                <a:cs typeface="Arial" panose="020B0604020202020204" pitchFamily="34" charset="0"/>
              </a:rPr>
              <a:t>Load inertia ratio;</a:t>
            </a:r>
            <a:endParaRPr lang="zh-CN" altLang="en-US" sz="2000" dirty="0">
              <a:solidFill>
                <a:schemeClr val="accent1"/>
              </a:solidFill>
              <a:latin typeface="Raleway Light" pitchFamily="2" charset="0"/>
              <a:ea typeface="黑体" panose="02010609060101010101" charset="-122"/>
              <a:cs typeface="Arial" panose="020B0604020202020204" pitchFamily="34" charset="0"/>
            </a:endParaRPr>
          </a:p>
        </p:txBody>
      </p:sp>
      <p:pic>
        <p:nvPicPr>
          <p:cNvPr id="1028" name="Picture 4" descr="https://pic1.zhimg.com/80/v2-1ea54ec8b932bf934c280eea26880850_720w.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97327" y="1007314"/>
            <a:ext cx="6097367" cy="253492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25457" y="1420228"/>
            <a:ext cx="4679782" cy="1015663"/>
          </a:xfrm>
          <a:prstGeom prst="rect">
            <a:avLst/>
          </a:prstGeom>
        </p:spPr>
        <p:txBody>
          <a:bodyPr wrap="square">
            <a:spAutoFit/>
          </a:bodyPr>
          <a:lstStyle>
            <a:defPPr>
              <a:defRPr lang="zh-CN"/>
            </a:defPPr>
            <a:lvl1pPr>
              <a:spcBef>
                <a:spcPts val="635"/>
              </a:spcBef>
              <a:defRPr sz="2400">
                <a:solidFill>
                  <a:schemeClr val="accent1"/>
                </a:solidFill>
                <a:latin typeface="微软雅黑" panose="020B0503020204020204" pitchFamily="34" charset="-122"/>
                <a:ea typeface="微软雅黑" panose="020B0503020204020204" pitchFamily="34" charset="-122"/>
              </a:defRPr>
            </a:lvl1pPr>
          </a:lstStyle>
          <a:p>
            <a:r>
              <a:rPr lang="en-US" altLang="zh-CN" sz="2000" dirty="0">
                <a:solidFill>
                  <a:srgbClr val="FF0000"/>
                </a:solidFill>
                <a:latin typeface="Raleway Light" pitchFamily="2" charset="0"/>
                <a:ea typeface="黑体" panose="02010609060101010101" charset="-122"/>
                <a:cs typeface="Arial" panose="020B0604020202020204" pitchFamily="34" charset="0"/>
              </a:rPr>
              <a:t>The servo parameters are not adjusted properly ,it's like a car running at a high speed use first gear.</a:t>
            </a:r>
            <a:endParaRPr lang="en-US" altLang="zh-CN" sz="2000" dirty="0">
              <a:solidFill>
                <a:srgbClr val="FF0000"/>
              </a:solidFill>
              <a:latin typeface="Raleway Light" pitchFamily="2" charset="0"/>
              <a:ea typeface="黑体" panose="02010609060101010101" charset="-122"/>
              <a:cs typeface="Arial" panose="020B0604020202020204" pitchFamily="34" charset="0"/>
            </a:endParaRPr>
          </a:p>
        </p:txBody>
      </p:sp>
      <p:sp>
        <p:nvSpPr>
          <p:cNvPr id="6" name="矩形 5"/>
          <p:cNvSpPr/>
          <p:nvPr/>
        </p:nvSpPr>
        <p:spPr>
          <a:xfrm>
            <a:off x="527180" y="2980629"/>
            <a:ext cx="5470147" cy="707886"/>
          </a:xfrm>
          <a:prstGeom prst="rect">
            <a:avLst/>
          </a:prstGeom>
        </p:spPr>
        <p:txBody>
          <a:bodyPr wrap="square">
            <a:spAutoFit/>
          </a:bodyPr>
          <a:lstStyle/>
          <a:p>
            <a:pPr>
              <a:spcBef>
                <a:spcPts val="635"/>
              </a:spcBef>
            </a:pPr>
            <a:r>
              <a:rPr lang="en-US" altLang="zh-CN" sz="2000" dirty="0">
                <a:solidFill>
                  <a:schemeClr val="accent1"/>
                </a:solidFill>
                <a:latin typeface="Raleway Light" pitchFamily="2" charset="0"/>
                <a:ea typeface="黑体" panose="02010609060101010101" charset="-122"/>
                <a:cs typeface="Arial" panose="020B0604020202020204" pitchFamily="34" charset="0"/>
              </a:rPr>
              <a:t>To achieve the best control effect, it is necessary to set these parameters correctly</a:t>
            </a:r>
            <a:endParaRPr lang="en-US" altLang="zh-CN" sz="2000" dirty="0">
              <a:solidFill>
                <a:schemeClr val="accent1"/>
              </a:solidFill>
              <a:latin typeface="Raleway Light" pitchFamily="2" charset="0"/>
              <a:ea typeface="黑体" panose="02010609060101010101" charset="-122"/>
              <a:cs typeface="Arial" panose="020B0604020202020204" pitchFamily="34"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260" y="3622992"/>
            <a:ext cx="4457700" cy="322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500" fill="hold"/>
                                        <p:tgtEl>
                                          <p:spTgt spid="1028"/>
                                        </p:tgtEl>
                                        <p:attrNameLst>
                                          <p:attrName>ppt_w</p:attrName>
                                        </p:attrNameLst>
                                      </p:cBhvr>
                                      <p:tavLst>
                                        <p:tav tm="0">
                                          <p:val>
                                            <p:fltVal val="0"/>
                                          </p:val>
                                        </p:tav>
                                        <p:tav tm="100000">
                                          <p:val>
                                            <p:strVal val="#ppt_w"/>
                                          </p:val>
                                        </p:tav>
                                      </p:tavLst>
                                    </p:anim>
                                    <p:anim calcmode="lin" valueType="num">
                                      <p:cBhvr>
                                        <p:cTn id="16" dur="500" fill="hold"/>
                                        <p:tgtEl>
                                          <p:spTgt spid="1028"/>
                                        </p:tgtEl>
                                        <p:attrNameLst>
                                          <p:attrName>ppt_h</p:attrName>
                                        </p:attrNameLst>
                                      </p:cBhvr>
                                      <p:tavLst>
                                        <p:tav tm="0">
                                          <p:val>
                                            <p:fltVal val="0"/>
                                          </p:val>
                                        </p:tav>
                                        <p:tav tm="100000">
                                          <p:val>
                                            <p:strVal val="#ppt_h"/>
                                          </p:val>
                                        </p:tav>
                                      </p:tavLst>
                                    </p:anim>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293471" y="2752229"/>
            <a:ext cx="5398060" cy="36830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301625" indent="-301625">
              <a:spcBef>
                <a:spcPts val="635"/>
              </a:spcBef>
              <a:buFont typeface="Arial" panose="020B0604020202020204" pitchFamily="34" charset="0"/>
              <a:buChar char="•"/>
            </a:pPr>
            <a:r>
              <a:rPr lang="en-US" altLang="zh-CN" dirty="0">
                <a:latin typeface="Raleway Light" pitchFamily="2" charset="0"/>
                <a:ea typeface="黑体" panose="02010609060101010101" charset="-122"/>
                <a:cs typeface="Arial" panose="020B0604020202020204" pitchFamily="34" charset="0"/>
              </a:rPr>
              <a:t>Load inertia ratio</a:t>
            </a:r>
            <a:r>
              <a:rPr lang="zh-CN" altLang="en-US" dirty="0">
                <a:latin typeface="Raleway Light" pitchFamily="2" charset="0"/>
                <a:ea typeface="黑体" panose="02010609060101010101" charset="-122"/>
                <a:cs typeface="Arial" panose="020B0604020202020204" pitchFamily="34" charset="0"/>
              </a:rPr>
              <a:t>；</a:t>
            </a:r>
            <a:endParaRPr lang="zh-CN" altLang="en-US" dirty="0">
              <a:latin typeface="Raleway Light" pitchFamily="2" charset="0"/>
              <a:ea typeface="黑体" panose="02010609060101010101" charset="-122"/>
              <a:cs typeface="Arial" panose="020B0604020202020204" pitchFamily="34" charset="0"/>
            </a:endParaRPr>
          </a:p>
        </p:txBody>
      </p:sp>
      <p:sp>
        <p:nvSpPr>
          <p:cNvPr id="8" name="文本框 7"/>
          <p:cNvSpPr txBox="1"/>
          <p:nvPr/>
        </p:nvSpPr>
        <p:spPr>
          <a:xfrm>
            <a:off x="7293471" y="3131938"/>
            <a:ext cx="5398060" cy="368300"/>
          </a:xfrm>
          <a:prstGeom prst="rect">
            <a:avLst/>
          </a:prstGeom>
          <a:solidFill>
            <a:schemeClr val="accent2"/>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marL="301625" indent="-301625">
              <a:spcBef>
                <a:spcPts val="635"/>
              </a:spcBef>
              <a:buFont typeface="Arial" panose="020B0604020202020204" pitchFamily="34" charset="0"/>
              <a:buChar char="•"/>
            </a:pPr>
            <a:r>
              <a:rPr lang="en-US" altLang="zh-CN" dirty="0">
                <a:latin typeface="Raleway Light" pitchFamily="2" charset="0"/>
                <a:ea typeface="黑体" panose="02010609060101010101" charset="-122"/>
                <a:cs typeface="Arial" panose="020B0604020202020204" pitchFamily="34" charset="0"/>
              </a:rPr>
              <a:t>Load rigidity class</a:t>
            </a:r>
            <a:r>
              <a:rPr lang="zh-CN" altLang="en-US" dirty="0">
                <a:latin typeface="Raleway Light" pitchFamily="2" charset="0"/>
                <a:ea typeface="黑体" panose="02010609060101010101" charset="-122"/>
                <a:cs typeface="Arial" panose="020B0604020202020204" pitchFamily="34" charset="0"/>
              </a:rPr>
              <a:t>；</a:t>
            </a:r>
            <a:endParaRPr lang="zh-CN" altLang="en-US" dirty="0">
              <a:latin typeface="Raleway Light" pitchFamily="2" charset="0"/>
              <a:ea typeface="黑体" panose="02010609060101010101" charset="-122"/>
              <a:cs typeface="Arial" panose="020B0604020202020204" pitchFamily="34" charset="0"/>
            </a:endParaRPr>
          </a:p>
        </p:txBody>
      </p:sp>
      <p:sp>
        <p:nvSpPr>
          <p:cNvPr id="9" name="文本框 8"/>
          <p:cNvSpPr txBox="1"/>
          <p:nvPr/>
        </p:nvSpPr>
        <p:spPr>
          <a:xfrm>
            <a:off x="7292553" y="3499733"/>
            <a:ext cx="5398978" cy="36830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301625" indent="-301625">
              <a:spcBef>
                <a:spcPts val="635"/>
              </a:spcBef>
              <a:buFont typeface="Arial" panose="020B0604020202020204" pitchFamily="34" charset="0"/>
              <a:buChar char="•"/>
            </a:pPr>
            <a:r>
              <a:rPr lang="en-US" altLang="zh-CN" dirty="0">
                <a:latin typeface="Raleway Light" pitchFamily="2" charset="0"/>
                <a:ea typeface="黑体" panose="02010609060101010101" charset="-122"/>
                <a:cs typeface="Arial" panose="020B0604020202020204" pitchFamily="34" charset="0"/>
              </a:rPr>
              <a:t>Position gain parameter </a:t>
            </a:r>
            <a:r>
              <a:rPr lang="zh-CN" altLang="en-US" dirty="0">
                <a:latin typeface="Raleway Light" pitchFamily="2" charset="0"/>
                <a:ea typeface="黑体" panose="02010609060101010101" charset="-122"/>
                <a:cs typeface="Arial" panose="020B0604020202020204" pitchFamily="34" charset="0"/>
              </a:rPr>
              <a:t>；</a:t>
            </a:r>
            <a:endParaRPr lang="zh-CN" altLang="en-US" dirty="0">
              <a:latin typeface="Raleway Light" pitchFamily="2" charset="0"/>
              <a:ea typeface="黑体" panose="02010609060101010101" charset="-122"/>
              <a:cs typeface="Arial" panose="020B0604020202020204" pitchFamily="34" charset="0"/>
            </a:endParaRPr>
          </a:p>
        </p:txBody>
      </p:sp>
      <p:sp>
        <p:nvSpPr>
          <p:cNvPr id="10" name="文本框 9"/>
          <p:cNvSpPr txBox="1"/>
          <p:nvPr/>
        </p:nvSpPr>
        <p:spPr>
          <a:xfrm>
            <a:off x="7292553" y="3867710"/>
            <a:ext cx="5398978" cy="368300"/>
          </a:xfrm>
          <a:prstGeom prst="rect">
            <a:avLst/>
          </a:prstGeom>
          <a:solidFill>
            <a:schemeClr val="accent2"/>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marL="301625" indent="-301625">
              <a:spcBef>
                <a:spcPts val="635"/>
              </a:spcBef>
              <a:buFont typeface="Arial" panose="020B0604020202020204" pitchFamily="34" charset="0"/>
              <a:buChar char="•"/>
            </a:pPr>
            <a:r>
              <a:rPr lang="en-US" altLang="zh-CN" dirty="0">
                <a:latin typeface="Raleway Light" pitchFamily="2" charset="0"/>
                <a:ea typeface="黑体" panose="02010609060101010101" charset="-122"/>
                <a:cs typeface="Arial" panose="020B0604020202020204" pitchFamily="34" charset="0"/>
              </a:rPr>
              <a:t>Velocity loop gain </a:t>
            </a:r>
            <a:r>
              <a:rPr lang="en-US" altLang="zh-CN" dirty="0" err="1">
                <a:latin typeface="Raleway Light" pitchFamily="2" charset="0"/>
                <a:ea typeface="黑体" panose="02010609060101010101" charset="-122"/>
                <a:cs typeface="Arial" panose="020B0604020202020204" pitchFamily="34" charset="0"/>
              </a:rPr>
              <a:t>Kp</a:t>
            </a:r>
            <a:r>
              <a:rPr lang="zh-CN" altLang="en-US" dirty="0">
                <a:latin typeface="Raleway Light" pitchFamily="2" charset="0"/>
                <a:ea typeface="黑体" panose="02010609060101010101" charset="-122"/>
                <a:cs typeface="Arial" panose="020B0604020202020204" pitchFamily="34" charset="0"/>
              </a:rPr>
              <a:t>；</a:t>
            </a:r>
            <a:endParaRPr lang="en-US" altLang="zh-CN" dirty="0">
              <a:latin typeface="Raleway Light" pitchFamily="2" charset="0"/>
              <a:ea typeface="黑体" panose="02010609060101010101" charset="-122"/>
              <a:cs typeface="Arial" panose="020B0604020202020204" pitchFamily="34" charset="0"/>
            </a:endParaRPr>
          </a:p>
        </p:txBody>
      </p:sp>
      <p:sp>
        <p:nvSpPr>
          <p:cNvPr id="11" name="文本框 10"/>
          <p:cNvSpPr txBox="1"/>
          <p:nvPr/>
        </p:nvSpPr>
        <p:spPr>
          <a:xfrm>
            <a:off x="7292553" y="4616748"/>
            <a:ext cx="5398978" cy="368300"/>
          </a:xfrm>
          <a:prstGeom prst="rect">
            <a:avLst/>
          </a:prstGeom>
          <a:solidFill>
            <a:schemeClr val="accent2"/>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marL="301625" indent="-301625">
              <a:spcBef>
                <a:spcPts val="635"/>
              </a:spcBef>
              <a:buFont typeface="Arial" panose="020B0604020202020204" pitchFamily="34" charset="0"/>
              <a:buChar char="•"/>
            </a:pPr>
            <a:r>
              <a:rPr lang="en-US" altLang="zh-CN" dirty="0">
                <a:latin typeface="Raleway Light" pitchFamily="2" charset="0"/>
                <a:ea typeface="黑体" panose="02010609060101010101" charset="-122"/>
                <a:cs typeface="Arial" panose="020B0604020202020204" pitchFamily="34" charset="0"/>
              </a:rPr>
              <a:t>Torque filtering time constant</a:t>
            </a:r>
            <a:r>
              <a:rPr lang="zh-CN" altLang="en-US" dirty="0">
                <a:latin typeface="Raleway Light" pitchFamily="2" charset="0"/>
                <a:ea typeface="黑体" panose="02010609060101010101" charset="-122"/>
                <a:cs typeface="Arial" panose="020B0604020202020204" pitchFamily="34" charset="0"/>
              </a:rPr>
              <a:t>；</a:t>
            </a:r>
            <a:endParaRPr lang="zh-CN" altLang="en-US" dirty="0">
              <a:latin typeface="Raleway Light" pitchFamily="2" charset="0"/>
              <a:ea typeface="黑体" panose="02010609060101010101" charset="-122"/>
              <a:cs typeface="Arial" panose="020B0604020202020204" pitchFamily="34" charset="0"/>
            </a:endParaRPr>
          </a:p>
        </p:txBody>
      </p:sp>
      <p:sp>
        <p:nvSpPr>
          <p:cNvPr id="3" name="矩形 2"/>
          <p:cNvSpPr/>
          <p:nvPr/>
        </p:nvSpPr>
        <p:spPr>
          <a:xfrm>
            <a:off x="4131833" y="207766"/>
            <a:ext cx="4595083" cy="584775"/>
          </a:xfrm>
          <a:prstGeom prst="rect">
            <a:avLst/>
          </a:prstGeom>
        </p:spPr>
        <p:txBody>
          <a:bodyPr wrap="square">
            <a:spAutoFit/>
          </a:bodyPr>
          <a:lstStyle/>
          <a:p>
            <a:r>
              <a:rPr lang="en-US" altLang="zh-CN" sz="3200" dirty="0">
                <a:latin typeface="Raleway Light" pitchFamily="2" charset="0"/>
                <a:ea typeface="黑体" panose="02010609060101010101" charset="-122"/>
                <a:cs typeface="黑体" panose="02010609060101010101" charset="-122"/>
              </a:rPr>
              <a:t>Servo Software</a:t>
            </a:r>
            <a:endParaRPr lang="zh-CN" altLang="en-US" sz="3200" dirty="0">
              <a:latin typeface="Raleway Light" pitchFamily="2" charset="0"/>
              <a:ea typeface="黑体" panose="02010609060101010101" charset="-122"/>
              <a:cs typeface="黑体" panose="02010609060101010101" charset="-122"/>
            </a:endParaRPr>
          </a:p>
        </p:txBody>
      </p:sp>
      <p:sp>
        <p:nvSpPr>
          <p:cNvPr id="14" name="文本框 13"/>
          <p:cNvSpPr txBox="1"/>
          <p:nvPr/>
        </p:nvSpPr>
        <p:spPr>
          <a:xfrm>
            <a:off x="7292553" y="4996392"/>
            <a:ext cx="5400248" cy="36830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301625" indent="-301625">
              <a:spcBef>
                <a:spcPts val="635"/>
              </a:spcBef>
              <a:buFont typeface="Arial" panose="020B0604020202020204" pitchFamily="34" charset="0"/>
              <a:buChar char="•"/>
            </a:pPr>
            <a:r>
              <a:rPr lang="en-US" altLang="zh-CN" dirty="0">
                <a:latin typeface="Raleway Light" pitchFamily="2" charset="0"/>
                <a:ea typeface="黑体" panose="02010609060101010101" charset="-122"/>
                <a:cs typeface="Arial" panose="020B0604020202020204" pitchFamily="34" charset="0"/>
              </a:rPr>
              <a:t>Observation effect of "trial run"</a:t>
            </a:r>
            <a:endParaRPr lang="en-US" altLang="zh-CN" dirty="0">
              <a:latin typeface="Raleway Light" pitchFamily="2" charset="0"/>
              <a:ea typeface="黑体" panose="02010609060101010101" charset="-122"/>
              <a:cs typeface="Arial" panose="020B0604020202020204" pitchFamily="34" charset="0"/>
            </a:endParaRPr>
          </a:p>
        </p:txBody>
      </p:sp>
      <p:sp>
        <p:nvSpPr>
          <p:cNvPr id="5" name="文本框 4"/>
          <p:cNvSpPr txBox="1"/>
          <p:nvPr/>
        </p:nvSpPr>
        <p:spPr>
          <a:xfrm>
            <a:off x="7293823" y="4236072"/>
            <a:ext cx="5398978"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301625" indent="-301625">
              <a:spcBef>
                <a:spcPts val="635"/>
              </a:spcBef>
              <a:buFont typeface="Arial" panose="020B0604020202020204" pitchFamily="34" charset="0"/>
              <a:buChar char="•"/>
            </a:pPr>
            <a:r>
              <a:rPr lang="en-US" altLang="zh-CN" dirty="0">
                <a:latin typeface="Raleway Light" pitchFamily="2" charset="0"/>
                <a:ea typeface="黑体" panose="02010609060101010101" charset="-122"/>
                <a:cs typeface="Arial" panose="020B0604020202020204" pitchFamily="34" charset="0"/>
                <a:sym typeface="+mn-ea"/>
              </a:rPr>
              <a:t>Integral time constant of velocity loop Ki</a:t>
            </a:r>
            <a:r>
              <a:rPr lang="zh-CN" altLang="en-US" dirty="0">
                <a:latin typeface="Raleway Light" pitchFamily="2" charset="0"/>
                <a:ea typeface="黑体" panose="02010609060101010101" charset="-122"/>
                <a:cs typeface="Arial" panose="020B0604020202020204" pitchFamily="34" charset="0"/>
                <a:sym typeface="+mn-ea"/>
              </a:rPr>
              <a:t>；</a:t>
            </a:r>
            <a:endParaRPr lang="zh-CN" altLang="en-US" dirty="0">
              <a:latin typeface="Raleway Light" pitchFamily="2" charset="0"/>
              <a:ea typeface="黑体" panose="02010609060101010101" charset="-122"/>
              <a:cs typeface="Arial" panose="020B0604020202020204" pitchFamily="34" charset="0"/>
            </a:endParaRPr>
          </a:p>
        </p:txBody>
      </p:sp>
      <p:pic>
        <p:nvPicPr>
          <p:cNvPr id="4" name="图片 3"/>
          <p:cNvPicPr>
            <a:picLocks noChangeAspect="1"/>
          </p:cNvPicPr>
          <p:nvPr/>
        </p:nvPicPr>
        <p:blipFill>
          <a:blip r:embed="rId1"/>
          <a:stretch>
            <a:fillRect/>
          </a:stretch>
        </p:blipFill>
        <p:spPr>
          <a:xfrm>
            <a:off x="969237" y="1888133"/>
            <a:ext cx="6319858" cy="41479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4" grpId="0" bldLvl="0" animBg="1"/>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643255" y="342900"/>
            <a:ext cx="11572875" cy="442595"/>
          </a:xfrm>
          <a:noFill/>
        </p:spPr>
        <p:txBody>
          <a:bodyPr wrap="square" lIns="0" tIns="0" rIns="0" bIns="0" rtlCol="0" anchor="ctr">
            <a:spAutoFit/>
          </a:bodyPr>
          <a:lstStyle/>
          <a:p>
            <a:pPr algn="ctr" fontAlgn="base">
              <a:spcAft>
                <a:spcPct val="0"/>
              </a:spcAft>
            </a:pPr>
            <a:r>
              <a:rPr lang="en-US" altLang="zh-CN" sz="3200" dirty="0">
                <a:solidFill>
                  <a:schemeClr val="tx1"/>
                </a:solidFill>
                <a:latin typeface="Raleway Light" pitchFamily="2" charset="0"/>
                <a:ea typeface="黑体" panose="02010609060101010101" charset="-122"/>
                <a:cs typeface="+mn-cs"/>
              </a:rPr>
              <a:t>Parameter </a:t>
            </a:r>
            <a:r>
              <a:rPr lang="en-US" altLang="zh-CN" sz="3200" dirty="0">
                <a:latin typeface="Raleway Light" pitchFamily="2" charset="0"/>
                <a:ea typeface="黑体" panose="02010609060101010101" charset="-122"/>
                <a:cs typeface="+mn-cs"/>
              </a:rPr>
              <a:t>S</a:t>
            </a:r>
            <a:r>
              <a:rPr lang="en-US" altLang="zh-CN" sz="3200" dirty="0">
                <a:solidFill>
                  <a:schemeClr val="tx1"/>
                </a:solidFill>
                <a:latin typeface="Raleway Light" pitchFamily="2" charset="0"/>
                <a:ea typeface="黑体" panose="02010609060101010101" charset="-122"/>
                <a:cs typeface="+mn-cs"/>
              </a:rPr>
              <a:t>elf-tuning</a:t>
            </a:r>
            <a:endParaRPr lang="en-US" altLang="zh-CN" sz="3200" dirty="0">
              <a:solidFill>
                <a:schemeClr val="tx1"/>
              </a:solidFill>
              <a:latin typeface="Raleway Light" pitchFamily="2" charset="0"/>
              <a:ea typeface="黑体" panose="02010609060101010101" charset="-122"/>
              <a:cs typeface="+mn-cs"/>
            </a:endParaRPr>
          </a:p>
        </p:txBody>
      </p:sp>
      <p:pic>
        <p:nvPicPr>
          <p:cNvPr id="3" name="self-tuni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820863" y="1168053"/>
            <a:ext cx="9387155" cy="5925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flipH="1">
            <a:off x="7308357" y="2587726"/>
            <a:ext cx="1" cy="239555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idx="4294967295"/>
          </p:nvPr>
        </p:nvSpPr>
        <p:spPr>
          <a:xfrm>
            <a:off x="723265" y="373063"/>
            <a:ext cx="11572875" cy="442595"/>
          </a:xfrm>
          <a:noFill/>
        </p:spPr>
        <p:txBody>
          <a:bodyPr wrap="square" lIns="0" tIns="0" rIns="0" bIns="0" rtlCol="0" anchor="ctr">
            <a:spAutoFit/>
          </a:bodyPr>
          <a:lstStyle/>
          <a:p>
            <a:pPr algn="ctr" fontAlgn="base">
              <a:spcAft>
                <a:spcPct val="0"/>
              </a:spcAft>
            </a:pPr>
            <a:r>
              <a:rPr lang="en-US" altLang="zh-CN" sz="3200" dirty="0">
                <a:solidFill>
                  <a:schemeClr val="tx1"/>
                </a:solidFill>
                <a:latin typeface="Raleway Light" pitchFamily="2" charset="0"/>
                <a:ea typeface="黑体" panose="02010609060101010101" charset="-122"/>
                <a:cs typeface="Arial" panose="020B0604020202020204" pitchFamily="34" charset="0"/>
              </a:rPr>
              <a:t>RS485 Automatic </a:t>
            </a:r>
            <a:r>
              <a:rPr lang="en-US" altLang="zh-CN" sz="3200" dirty="0">
                <a:latin typeface="Raleway Light" pitchFamily="2" charset="0"/>
                <a:ea typeface="黑体" panose="02010609060101010101" charset="-122"/>
                <a:cs typeface="Arial" panose="020B0604020202020204" pitchFamily="34" charset="0"/>
              </a:rPr>
              <a:t>A</a:t>
            </a:r>
            <a:r>
              <a:rPr lang="en-US" altLang="zh-CN" sz="3200" dirty="0">
                <a:solidFill>
                  <a:schemeClr val="tx1"/>
                </a:solidFill>
                <a:latin typeface="Raleway Light" pitchFamily="2" charset="0"/>
                <a:ea typeface="黑体" panose="02010609060101010101" charset="-122"/>
                <a:cs typeface="Arial" panose="020B0604020202020204" pitchFamily="34" charset="0"/>
              </a:rPr>
              <a:t>ddress </a:t>
            </a:r>
            <a:r>
              <a:rPr lang="en-US" altLang="zh-CN" sz="3200" dirty="0">
                <a:latin typeface="Raleway Light" pitchFamily="2" charset="0"/>
                <a:ea typeface="黑体" panose="02010609060101010101" charset="-122"/>
                <a:cs typeface="Arial" panose="020B0604020202020204" pitchFamily="34" charset="0"/>
              </a:rPr>
              <a:t>A</a:t>
            </a:r>
            <a:r>
              <a:rPr lang="en-US" altLang="zh-CN" sz="3200" dirty="0">
                <a:solidFill>
                  <a:schemeClr val="tx1"/>
                </a:solidFill>
                <a:latin typeface="Raleway Light" pitchFamily="2" charset="0"/>
                <a:ea typeface="黑体" panose="02010609060101010101" charset="-122"/>
                <a:cs typeface="Arial" panose="020B0604020202020204" pitchFamily="34" charset="0"/>
              </a:rPr>
              <a:t>ssignment</a:t>
            </a:r>
            <a:endParaRPr lang="zh-CN" altLang="en-US" sz="3200" dirty="0">
              <a:solidFill>
                <a:schemeClr val="tx1"/>
              </a:solidFill>
              <a:latin typeface="Raleway Light" pitchFamily="2" charset="0"/>
              <a:ea typeface="黑体" panose="02010609060101010101" charset="-122"/>
              <a:cs typeface="Arial" panose="020B0604020202020204" pitchFamily="34" charset="0"/>
            </a:endParaRPr>
          </a:p>
        </p:txBody>
      </p:sp>
      <p:sp>
        <p:nvSpPr>
          <p:cNvPr id="5" name="内容占位符 2"/>
          <p:cNvSpPr txBox="1"/>
          <p:nvPr/>
        </p:nvSpPr>
        <p:spPr>
          <a:xfrm>
            <a:off x="961049" y="1962787"/>
            <a:ext cx="4553980" cy="759460"/>
          </a:xfrm>
          <a:prstGeom prst="rect">
            <a:avLst/>
          </a:prstGeom>
          <a:noFill/>
        </p:spPr>
        <p:txBody>
          <a:bodyPr vert="horz" lIns="96435" tIns="48218" rIns="96435" bIns="48218"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800" dirty="0">
                <a:latin typeface="Raleway Light" pitchFamily="2" charset="0"/>
                <a:ea typeface="黑体" panose="02010609060101010101" charset="-122"/>
                <a:cs typeface="Arial" panose="020B0604020202020204" pitchFamily="34" charset="0"/>
              </a:rPr>
              <a:t>Configure servo parameters</a:t>
            </a:r>
            <a:endParaRPr lang="zh-CN" altLang="en-US" sz="2800" dirty="0">
              <a:latin typeface="Raleway Light" pitchFamily="2" charset="0"/>
              <a:ea typeface="黑体" panose="02010609060101010101" charset="-122"/>
              <a:cs typeface="Arial" panose="020B0604020202020204" pitchFamily="34" charset="0"/>
            </a:endParaRPr>
          </a:p>
        </p:txBody>
      </p:sp>
      <p:pic>
        <p:nvPicPr>
          <p:cNvPr id="7" name="图片 6"/>
          <p:cNvPicPr>
            <a:picLocks noChangeAspect="1"/>
          </p:cNvPicPr>
          <p:nvPr/>
        </p:nvPicPr>
        <p:blipFill>
          <a:blip r:embed="rId1"/>
          <a:stretch>
            <a:fillRect/>
          </a:stretch>
        </p:blipFill>
        <p:spPr>
          <a:xfrm>
            <a:off x="6265427" y="4983278"/>
            <a:ext cx="2805086" cy="1282753"/>
          </a:xfrm>
          <a:prstGeom prst="rect">
            <a:avLst/>
          </a:prstGeom>
        </p:spPr>
      </p:pic>
      <p:pic>
        <p:nvPicPr>
          <p:cNvPr id="8" name="图片 7"/>
          <p:cNvPicPr>
            <a:picLocks noChangeAspect="1"/>
          </p:cNvPicPr>
          <p:nvPr/>
        </p:nvPicPr>
        <p:blipFill>
          <a:blip r:embed="rId2"/>
          <a:stretch>
            <a:fillRect/>
          </a:stretch>
        </p:blipFill>
        <p:spPr>
          <a:xfrm>
            <a:off x="5745900" y="1419825"/>
            <a:ext cx="1526470" cy="1056414"/>
          </a:xfrm>
          <a:prstGeom prst="rect">
            <a:avLst/>
          </a:prstGeom>
        </p:spPr>
      </p:pic>
      <p:sp>
        <p:nvSpPr>
          <p:cNvPr id="12" name="内容占位符 2"/>
          <p:cNvSpPr txBox="1"/>
          <p:nvPr/>
        </p:nvSpPr>
        <p:spPr>
          <a:xfrm>
            <a:off x="7358768" y="2544064"/>
            <a:ext cx="5600009" cy="2586872"/>
          </a:xfrm>
          <a:prstGeom prst="rect">
            <a:avLst/>
          </a:prstGeom>
          <a:noFill/>
        </p:spPr>
        <p:txBody>
          <a:bodyPr vert="horz" lIns="96435" tIns="48218" rIns="96435" bIns="4821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000" dirty="0">
                <a:latin typeface="Raleway Light" pitchFamily="2" charset="0"/>
                <a:ea typeface="黑体" panose="02010609060101010101" charset="-122"/>
                <a:cs typeface="Arial" panose="020B0604020202020204" pitchFamily="34" charset="0"/>
              </a:rPr>
              <a:t>Auto assign servo MODBUS address</a:t>
            </a:r>
            <a:endParaRPr lang="en-US" altLang="zh-CN" sz="2000" dirty="0">
              <a:latin typeface="Raleway Light" pitchFamily="2" charset="0"/>
              <a:ea typeface="黑体" panose="02010609060101010101" charset="-122"/>
              <a:cs typeface="Arial" panose="020B0604020202020204" pitchFamily="34" charset="0"/>
            </a:endParaRPr>
          </a:p>
          <a:p>
            <a:r>
              <a:rPr lang="en-US" altLang="zh-CN" sz="2000" dirty="0">
                <a:latin typeface="Raleway Light" pitchFamily="2" charset="0"/>
                <a:ea typeface="黑体" panose="02010609060101010101" charset="-122"/>
                <a:cs typeface="Arial" panose="020B0604020202020204" pitchFamily="34" charset="0"/>
              </a:rPr>
              <a:t>Automatically download servo configuration parameters;</a:t>
            </a:r>
            <a:endParaRPr lang="en-US" altLang="zh-CN" sz="2000" dirty="0">
              <a:latin typeface="Raleway Light" pitchFamily="2" charset="0"/>
              <a:ea typeface="黑体" panose="02010609060101010101" charset="-122"/>
              <a:cs typeface="Arial" panose="020B0604020202020204" pitchFamily="34" charset="0"/>
            </a:endParaRPr>
          </a:p>
          <a:p>
            <a:r>
              <a:rPr lang="en-US" altLang="zh-CN" sz="2000" dirty="0">
                <a:latin typeface="Raleway Light" pitchFamily="2" charset="0"/>
                <a:ea typeface="黑体" panose="02010609060101010101" charset="-122"/>
                <a:cs typeface="Arial" panose="020B0604020202020204" pitchFamily="34" charset="0"/>
              </a:rPr>
              <a:t>Support multi axis servo;</a:t>
            </a:r>
            <a:endParaRPr lang="en-US" altLang="zh-CN" sz="2000" dirty="0">
              <a:latin typeface="Raleway Light" pitchFamily="2" charset="0"/>
              <a:ea typeface="黑体" panose="02010609060101010101" charset="-122"/>
              <a:cs typeface="Arial" panose="020B0604020202020204" pitchFamily="34" charset="0"/>
            </a:endParaRPr>
          </a:p>
          <a:p>
            <a:r>
              <a:rPr lang="en-US" altLang="zh-CN" sz="2000" dirty="0">
                <a:latin typeface="Raleway Light" pitchFamily="2" charset="0"/>
                <a:ea typeface="黑体" panose="02010609060101010101" charset="-122"/>
                <a:cs typeface="Arial" panose="020B0604020202020204" pitchFamily="34" charset="0"/>
              </a:rPr>
              <a:t>Multi axis servo parameters are independent;</a:t>
            </a:r>
            <a:endParaRPr lang="en-US" altLang="zh-CN" sz="1200" dirty="0">
              <a:latin typeface="Raleway Light" pitchFamily="2" charset="0"/>
              <a:ea typeface="黑体" panose="02010609060101010101" charset="-122"/>
              <a:cs typeface="Arial" panose="020B0604020202020204" pitchFamily="34" charset="0"/>
            </a:endParaRPr>
          </a:p>
        </p:txBody>
      </p:sp>
      <p:pic>
        <p:nvPicPr>
          <p:cNvPr id="13" name="图片 12"/>
          <p:cNvPicPr>
            <a:picLocks noChangeAspect="1"/>
          </p:cNvPicPr>
          <p:nvPr/>
        </p:nvPicPr>
        <p:blipFill>
          <a:blip r:embed="rId3"/>
          <a:stretch>
            <a:fillRect/>
          </a:stretch>
        </p:blipFill>
        <p:spPr>
          <a:xfrm>
            <a:off x="7364414" y="1366003"/>
            <a:ext cx="1706099" cy="1164057"/>
          </a:xfrm>
          <a:prstGeom prst="rect">
            <a:avLst/>
          </a:prstGeom>
        </p:spPr>
      </p:pic>
      <p:graphicFrame>
        <p:nvGraphicFramePr>
          <p:cNvPr id="3" name="图示 2"/>
          <p:cNvGraphicFramePr/>
          <p:nvPr/>
        </p:nvGraphicFramePr>
        <p:xfrm>
          <a:off x="539871" y="2968254"/>
          <a:ext cx="5745488" cy="3332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400"/>
                                        <p:tgtEl>
                                          <p:spTgt spid="10"/>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500"/>
                                        <p:tgtEl>
                                          <p:spTgt spid="12"/>
                                        </p:tgtEl>
                                      </p:cBhvr>
                                    </p:animEffect>
                                    <p:anim calcmode="lin" valueType="num">
                                      <p:cBhvr>
                                        <p:cTn id="25" dur="1500" fill="hold"/>
                                        <p:tgtEl>
                                          <p:spTgt spid="12"/>
                                        </p:tgtEl>
                                        <p:attrNameLst>
                                          <p:attrName>ppt_x</p:attrName>
                                        </p:attrNameLst>
                                      </p:cBhvr>
                                      <p:tavLst>
                                        <p:tav tm="0">
                                          <p:val>
                                            <p:strVal val="#ppt_x"/>
                                          </p:val>
                                        </p:tav>
                                        <p:tav tm="100000">
                                          <p:val>
                                            <p:strVal val="#ppt_x"/>
                                          </p:val>
                                        </p:tav>
                                      </p:tavLst>
                                    </p:anim>
                                    <p:anim calcmode="lin" valueType="num">
                                      <p:cBhvr>
                                        <p:cTn id="26"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032149"/>
            <a:ext cx="5475355" cy="3456384"/>
          </a:xfrm>
          <a:prstGeom prst="rect">
            <a:avLst/>
          </a:prstGeom>
        </p:spPr>
      </p:pic>
      <p:sp>
        <p:nvSpPr>
          <p:cNvPr id="48" name="TextBox 8"/>
          <p:cNvSpPr txBox="1"/>
          <p:nvPr/>
        </p:nvSpPr>
        <p:spPr>
          <a:xfrm>
            <a:off x="4145915" y="306070"/>
            <a:ext cx="4566048" cy="492125"/>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cs typeface="Arial" panose="020B0604020202020204" pitchFamily="34" charset="0"/>
                <a:sym typeface="Arial" panose="020B0604020202020204" pitchFamily="34" charset="0"/>
              </a:rPr>
              <a:t>VD2</a:t>
            </a:r>
            <a:r>
              <a:rPr lang="zh-CN" altLang="en-US" sz="3200" dirty="0">
                <a:latin typeface="Raleway Light" pitchFamily="2" charset="0"/>
                <a:ea typeface="黑体" panose="02010609060101010101" charset="-122"/>
                <a:cs typeface="Arial" panose="020B0604020202020204" pitchFamily="34" charset="0"/>
                <a:sym typeface="Arial" panose="020B0604020202020204" pitchFamily="34" charset="0"/>
              </a:rPr>
              <a:t> </a:t>
            </a:r>
            <a:r>
              <a:rPr lang="en-US" altLang="zh-CN" sz="3200" dirty="0">
                <a:latin typeface="Raleway Light" pitchFamily="2" charset="0"/>
                <a:ea typeface="黑体" panose="02010609060101010101" charset="-122"/>
                <a:cs typeface="Arial" panose="020B0604020202020204" pitchFamily="34" charset="0"/>
                <a:sym typeface="Arial" panose="020B0604020202020204" pitchFamily="34" charset="0"/>
              </a:rPr>
              <a:t>Series</a:t>
            </a:r>
            <a:endParaRPr lang="zh-CN" altLang="en-US" sz="3200" dirty="0">
              <a:solidFill>
                <a:schemeClr val="tx1"/>
              </a:solidFill>
              <a:latin typeface="Raleway Light" pitchFamily="2" charset="0"/>
              <a:ea typeface="黑体" panose="02010609060101010101" charset="-122"/>
              <a:cs typeface="Arial" panose="020B0604020202020204" pitchFamily="34" charset="0"/>
              <a:sym typeface="Arial" panose="020B0604020202020204" pitchFamily="34" charset="0"/>
            </a:endParaRPr>
          </a:p>
        </p:txBody>
      </p:sp>
      <p:sp>
        <p:nvSpPr>
          <p:cNvPr id="10" name="文本框 9"/>
          <p:cNvSpPr txBox="1"/>
          <p:nvPr/>
        </p:nvSpPr>
        <p:spPr>
          <a:xfrm>
            <a:off x="4845199" y="1492666"/>
            <a:ext cx="7180171" cy="3970318"/>
          </a:xfrm>
          <a:prstGeom prst="rect">
            <a:avLst/>
          </a:prstGeom>
          <a:noFill/>
        </p:spPr>
        <p:txBody>
          <a:bodyPr wrap="none" rtlCol="0">
            <a:spAutoFit/>
          </a:bodyPr>
          <a:lstStyle/>
          <a:p>
            <a:r>
              <a:rPr lang="zh-CN" altLang="en-US" b="1" i="0" dirty="0">
                <a:solidFill>
                  <a:srgbClr val="333333"/>
                </a:solidFill>
                <a:effectLst/>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Using dual core DSP + FPGA processing, the response speed is </a:t>
            </a:r>
            <a:endParaRPr lang="en-US" altLang="zh-CN" b="1" dirty="0">
              <a:solidFill>
                <a:srgbClr val="333333"/>
              </a:solidFill>
              <a:latin typeface="Raleway Light" pitchFamily="2" charset="0"/>
              <a:cs typeface="Arial" panose="020B0604020202020204" pitchFamily="34" charset="0"/>
            </a:endParaRPr>
          </a:p>
          <a:p>
            <a:r>
              <a:rPr lang="en-US" altLang="zh-CN" b="1" dirty="0">
                <a:solidFill>
                  <a:srgbClr val="333333"/>
                </a:solidFill>
                <a:latin typeface="Raleway Light" pitchFamily="2" charset="0"/>
                <a:cs typeface="Arial" panose="020B0604020202020204" pitchFamily="34" charset="0"/>
              </a:rPr>
              <a:t>increased by 4 times;</a:t>
            </a:r>
            <a:endParaRPr lang="en-US" altLang="zh-CN" b="1" dirty="0">
              <a:solidFill>
                <a:srgbClr val="333333"/>
              </a:solidFill>
              <a:latin typeface="Raleway Light" pitchFamily="2" charset="0"/>
              <a:cs typeface="Arial" panose="020B0604020202020204" pitchFamily="34" charset="0"/>
            </a:endParaRPr>
          </a:p>
          <a:p>
            <a:r>
              <a:rPr lang="en-US" altLang="zh-CN" b="1" dirty="0">
                <a:solidFill>
                  <a:srgbClr val="333333"/>
                </a:solidFill>
                <a:latin typeface="Raleway Light" pitchFamily="2" charset="0"/>
                <a:cs typeface="Arial" panose="020B0604020202020204" pitchFamily="34" charset="0"/>
              </a:rPr>
              <a:t>◇ 23 bit absolute value, incremental encoder interface (optional)</a:t>
            </a:r>
            <a:endParaRPr lang="en-US" altLang="zh-CN" b="1" dirty="0">
              <a:solidFill>
                <a:srgbClr val="333333"/>
              </a:solidFill>
              <a:latin typeface="Raleway Light" pitchFamily="2" charset="0"/>
              <a:cs typeface="Arial" panose="020B0604020202020204" pitchFamily="34" charset="0"/>
            </a:endParaRPr>
          </a:p>
          <a:p>
            <a:r>
              <a:rPr lang="en-US" altLang="zh-CN" b="1" dirty="0">
                <a:solidFill>
                  <a:srgbClr val="333333"/>
                </a:solidFill>
                <a:latin typeface="Raleway Light" pitchFamily="2" charset="0"/>
                <a:cs typeface="Arial" panose="020B0604020202020204" pitchFamily="34" charset="0"/>
              </a:rPr>
              <a:t>◇ Motor coating protection to prevent corrosion damage;</a:t>
            </a:r>
            <a:endParaRPr lang="en-US" altLang="zh-CN" b="1" dirty="0">
              <a:solidFill>
                <a:srgbClr val="333333"/>
              </a:solidFill>
              <a:latin typeface="Raleway Light" pitchFamily="2" charset="0"/>
              <a:cs typeface="Arial" panose="020B0604020202020204" pitchFamily="34" charset="0"/>
            </a:endParaRPr>
          </a:p>
          <a:p>
            <a:r>
              <a:rPr lang="zh-CN" altLang="en-US" b="1" dirty="0">
                <a:solidFill>
                  <a:srgbClr val="333333"/>
                </a:solidFill>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Automatic parameter self-tuning;</a:t>
            </a:r>
            <a:endParaRPr lang="en-US" altLang="zh-CN" b="1" dirty="0">
              <a:solidFill>
                <a:srgbClr val="333333"/>
              </a:solidFill>
              <a:latin typeface="Raleway Light" pitchFamily="2" charset="0"/>
              <a:cs typeface="Arial" panose="020B0604020202020204" pitchFamily="34" charset="0"/>
            </a:endParaRPr>
          </a:p>
          <a:p>
            <a:r>
              <a:rPr lang="zh-CN" altLang="en-US" b="1" dirty="0">
                <a:solidFill>
                  <a:srgbClr val="333333"/>
                </a:solidFill>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Virtual DI/DO, four channel real-time oscilloscope;</a:t>
            </a:r>
            <a:endParaRPr lang="en-US" altLang="zh-CN" b="1" dirty="0">
              <a:solidFill>
                <a:srgbClr val="333333"/>
              </a:solidFill>
              <a:latin typeface="Raleway Light" pitchFamily="2" charset="0"/>
              <a:cs typeface="Arial" panose="020B0604020202020204" pitchFamily="34" charset="0"/>
            </a:endParaRPr>
          </a:p>
          <a:p>
            <a:r>
              <a:rPr lang="zh-CN" altLang="en-US" b="1" dirty="0">
                <a:solidFill>
                  <a:srgbClr val="333333"/>
                </a:solidFill>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Internal multi segment speed command;</a:t>
            </a:r>
            <a:endParaRPr lang="en-US" altLang="zh-CN" b="1" dirty="0">
              <a:solidFill>
                <a:srgbClr val="333333"/>
              </a:solidFill>
              <a:latin typeface="Raleway Light" pitchFamily="2" charset="0"/>
              <a:cs typeface="Arial" panose="020B0604020202020204" pitchFamily="34" charset="0"/>
            </a:endParaRPr>
          </a:p>
          <a:p>
            <a:r>
              <a:rPr lang="zh-CN" altLang="en-US" b="1" dirty="0">
                <a:solidFill>
                  <a:srgbClr val="333333"/>
                </a:solidFill>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Instantaneous load rate and average load rate monitoring;</a:t>
            </a:r>
            <a:br>
              <a:rPr lang="zh-CN" altLang="en-US" b="1" i="0" dirty="0">
                <a:solidFill>
                  <a:srgbClr val="333333"/>
                </a:solidFill>
                <a:effectLst/>
                <a:latin typeface="Raleway Light" pitchFamily="2" charset="0"/>
                <a:ea typeface="微软雅黑" panose="020B0503020204020204" pitchFamily="34" charset="-122"/>
                <a:cs typeface="Arial" panose="020B0604020202020204" pitchFamily="34" charset="0"/>
              </a:rPr>
            </a:br>
            <a:endParaRPr lang="zh-CN" altLang="en-US" b="1" i="0" dirty="0">
              <a:solidFill>
                <a:srgbClr val="333333"/>
              </a:solidFill>
              <a:effectLst/>
              <a:latin typeface="Raleway Light" pitchFamily="2" charset="0"/>
              <a:ea typeface="微软雅黑" panose="020B0503020204020204" pitchFamily="34" charset="-122"/>
              <a:cs typeface="Arial" panose="020B0604020202020204" pitchFamily="34" charset="0"/>
            </a:endParaRPr>
          </a:p>
          <a:p>
            <a:r>
              <a:rPr lang="zh-CN" altLang="en-US" b="1" i="0" dirty="0">
                <a:solidFill>
                  <a:srgbClr val="333333"/>
                </a:solidFill>
                <a:effectLst/>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Fault record panel playback, </a:t>
            </a:r>
            <a:endParaRPr lang="en-US" altLang="zh-CN" b="1" dirty="0">
              <a:solidFill>
                <a:srgbClr val="333333"/>
              </a:solidFill>
              <a:latin typeface="Raleway Light" pitchFamily="2" charset="0"/>
              <a:cs typeface="Arial" panose="020B0604020202020204" pitchFamily="34" charset="0"/>
            </a:endParaRPr>
          </a:p>
          <a:p>
            <a:r>
              <a:rPr lang="zh-CN" altLang="en-US" b="1" dirty="0">
                <a:solidFill>
                  <a:srgbClr val="333333"/>
                </a:solidFill>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Holding brake output control;</a:t>
            </a:r>
            <a:endParaRPr lang="en-US" altLang="zh-CN" b="1" dirty="0">
              <a:solidFill>
                <a:srgbClr val="333333"/>
              </a:solidFill>
              <a:latin typeface="Raleway Light" pitchFamily="2" charset="0"/>
              <a:cs typeface="Arial" panose="020B0604020202020204" pitchFamily="34" charset="0"/>
            </a:endParaRPr>
          </a:p>
          <a:p>
            <a:r>
              <a:rPr lang="zh-CN" altLang="en-US" b="1" dirty="0">
                <a:solidFill>
                  <a:srgbClr val="333333"/>
                </a:solidFill>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Internal multi segment position instruction;</a:t>
            </a:r>
            <a:endParaRPr lang="en-US" altLang="zh-CN" b="1" dirty="0">
              <a:solidFill>
                <a:srgbClr val="333333"/>
              </a:solidFill>
              <a:latin typeface="Raleway Light" pitchFamily="2" charset="0"/>
              <a:cs typeface="Arial" panose="020B0604020202020204" pitchFamily="34" charset="0"/>
            </a:endParaRPr>
          </a:p>
          <a:p>
            <a:r>
              <a:rPr lang="zh-CN" altLang="en-US" b="1" dirty="0">
                <a:solidFill>
                  <a:srgbClr val="333333"/>
                </a:solidFill>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Real time automatic identification of load inertia;</a:t>
            </a:r>
            <a:endParaRPr lang="en-US" altLang="zh-CN" b="1" dirty="0">
              <a:solidFill>
                <a:srgbClr val="333333"/>
              </a:solidFill>
              <a:latin typeface="Raleway Light" pitchFamily="2" charset="0"/>
              <a:cs typeface="Arial" panose="020B0604020202020204" pitchFamily="34" charset="0"/>
            </a:endParaRPr>
          </a:p>
          <a:p>
            <a:r>
              <a:rPr lang="zh-CN" altLang="en-US" b="1" dirty="0">
                <a:solidFill>
                  <a:srgbClr val="333333"/>
                </a:solidFill>
                <a:latin typeface="Raleway Light" pitchFamily="2" charset="0"/>
                <a:cs typeface="Arial" panose="020B0604020202020204" pitchFamily="34" charset="0"/>
              </a:rPr>
              <a:t>◇ </a:t>
            </a:r>
            <a:r>
              <a:rPr lang="en-US" altLang="zh-CN" b="1" dirty="0">
                <a:solidFill>
                  <a:srgbClr val="333333"/>
                </a:solidFill>
                <a:latin typeface="Raleway Light" pitchFamily="2" charset="0"/>
                <a:cs typeface="Arial" panose="020B0604020202020204" pitchFamily="34" charset="0"/>
              </a:rPr>
              <a:t>Pulse frequency monitoring;</a:t>
            </a:r>
            <a:endParaRPr lang="zh-CN" altLang="en-US" dirty="0">
              <a:latin typeface="Raleway Light" pitchFamily="2"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84759" y="2824237"/>
            <a:ext cx="10081120" cy="646331"/>
          </a:xfrm>
          <a:prstGeom prst="rect">
            <a:avLst/>
          </a:prstGeom>
          <a:noFill/>
        </p:spPr>
        <p:txBody>
          <a:bodyPr wrap="square" rtlCol="0">
            <a:spAutoFit/>
          </a:bodyPr>
          <a:lstStyle/>
          <a:p>
            <a:r>
              <a:rPr kumimoji="1" lang="en-US" altLang="zh-CN" sz="3600" b="1" dirty="0">
                <a:latin typeface="Raleway Light" pitchFamily="2" charset="0"/>
              </a:rPr>
              <a:t>VD2</a:t>
            </a:r>
            <a:r>
              <a:rPr kumimoji="1" lang="zh-CN" altLang="en-US" sz="3600" b="1" dirty="0">
                <a:latin typeface="Raleway Light" pitchFamily="2" charset="0"/>
              </a:rPr>
              <a:t> </a:t>
            </a:r>
            <a:r>
              <a:rPr kumimoji="1" lang="en-US" altLang="zh-CN" sz="3600" b="1" dirty="0">
                <a:latin typeface="Raleway Light" pitchFamily="2" charset="0"/>
              </a:rPr>
              <a:t>Servo &amp; Motor Model Selection</a:t>
            </a:r>
            <a:endParaRPr kumimoji="1" lang="zh-CN" altLang="en-US" sz="3600" b="1" dirty="0">
              <a:latin typeface="Raleway Light"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88815" y="1168053"/>
            <a:ext cx="9619626" cy="584126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p:nvPr/>
        </p:nvSpPr>
        <p:spPr>
          <a:xfrm>
            <a:off x="1388815" y="339006"/>
            <a:ext cx="7525285" cy="492443"/>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VD2 Servo and Motor Product Line-up</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pic>
        <p:nvPicPr>
          <p:cNvPr id="4" name="图片 3"/>
          <p:cNvPicPr>
            <a:picLocks noChangeAspect="1"/>
          </p:cNvPicPr>
          <p:nvPr/>
        </p:nvPicPr>
        <p:blipFill>
          <a:blip r:embed="rId1"/>
          <a:stretch>
            <a:fillRect/>
          </a:stretch>
        </p:blipFill>
        <p:spPr>
          <a:xfrm>
            <a:off x="1676847" y="1042617"/>
            <a:ext cx="8674129" cy="616783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0" y="1910848"/>
            <a:ext cx="4904362" cy="5321802"/>
          </a:xfrm>
          <a:custGeom>
            <a:avLst/>
            <a:gdLst>
              <a:gd name="T0" fmla="*/ 0 w 2197"/>
              <a:gd name="T1" fmla="*/ 0 h 2384"/>
              <a:gd name="T2" fmla="*/ 2197 w 2197"/>
              <a:gd name="T3" fmla="*/ 2384 h 2384"/>
              <a:gd name="T4" fmla="*/ 0 w 2197"/>
              <a:gd name="T5" fmla="*/ 2384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2384"/>
                </a:lnTo>
                <a:lnTo>
                  <a:pt x="0"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0" y="1910848"/>
            <a:ext cx="4904362" cy="5321802"/>
          </a:xfrm>
          <a:custGeom>
            <a:avLst/>
            <a:gdLst>
              <a:gd name="T0" fmla="*/ 0 w 2197"/>
              <a:gd name="T1" fmla="*/ 0 h 2384"/>
              <a:gd name="T2" fmla="*/ 2197 w 2197"/>
              <a:gd name="T3" fmla="*/ 2384 h 2384"/>
              <a:gd name="T4" fmla="*/ 0 w 2197"/>
              <a:gd name="T5" fmla="*/ 430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430"/>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9" name="Freeform 9"/>
          <p:cNvSpPr/>
          <p:nvPr/>
        </p:nvSpPr>
        <p:spPr bwMode="auto">
          <a:xfrm>
            <a:off x="0" y="0"/>
            <a:ext cx="9761846" cy="5949079"/>
          </a:xfrm>
          <a:custGeom>
            <a:avLst/>
            <a:gdLst>
              <a:gd name="T0" fmla="*/ 4373 w 4373"/>
              <a:gd name="T1" fmla="*/ 0 h 2665"/>
              <a:gd name="T2" fmla="*/ 0 w 4373"/>
              <a:gd name="T3" fmla="*/ 2665 h 2665"/>
              <a:gd name="T4" fmla="*/ 0 w 4373"/>
              <a:gd name="T5" fmla="*/ 2185 h 2665"/>
              <a:gd name="T6" fmla="*/ 4373 w 4373"/>
              <a:gd name="T7" fmla="*/ 0 h 2665"/>
            </a:gdLst>
            <a:ahLst/>
            <a:cxnLst>
              <a:cxn ang="0">
                <a:pos x="T0" y="T1"/>
              </a:cxn>
              <a:cxn ang="0">
                <a:pos x="T2" y="T3"/>
              </a:cxn>
              <a:cxn ang="0">
                <a:pos x="T4" y="T5"/>
              </a:cxn>
              <a:cxn ang="0">
                <a:pos x="T6" y="T7"/>
              </a:cxn>
            </a:cxnLst>
            <a:rect l="0" t="0" r="r" b="b"/>
            <a:pathLst>
              <a:path w="4373" h="2665">
                <a:moveTo>
                  <a:pt x="4373" y="0"/>
                </a:moveTo>
                <a:lnTo>
                  <a:pt x="0" y="2665"/>
                </a:lnTo>
                <a:lnTo>
                  <a:pt x="0" y="2185"/>
                </a:lnTo>
                <a:lnTo>
                  <a:pt x="4373"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11" name="矩形 259"/>
          <p:cNvSpPr>
            <a:spLocks noChangeArrowheads="1"/>
          </p:cNvSpPr>
          <p:nvPr/>
        </p:nvSpPr>
        <p:spPr bwMode="auto">
          <a:xfrm>
            <a:off x="4053111" y="4321566"/>
            <a:ext cx="9059763" cy="1615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10500" dirty="0">
                <a:solidFill>
                  <a:schemeClr val="tx1"/>
                </a:solidFill>
                <a:latin typeface="Raleway Light" pitchFamily="2" charset="0"/>
                <a:ea typeface="印品黑体" panose="00000500000000000000" pitchFamily="2" charset="-122"/>
                <a:cs typeface="Arial" panose="020B0604020202020204" pitchFamily="34" charset="0"/>
              </a:rPr>
              <a:t>THANK YOU</a:t>
            </a:r>
            <a:endParaRPr lang="en-US" altLang="zh-CN" sz="10500" dirty="0">
              <a:solidFill>
                <a:schemeClr val="tx1"/>
              </a:solidFill>
              <a:latin typeface="Raleway Light" pitchFamily="2" charset="0"/>
              <a:ea typeface="印品黑体" panose="00000500000000000000" pitchFamily="2" charset="-122"/>
              <a:cs typeface="Arial" panose="020B0604020202020204" pitchFamily="34" charset="0"/>
            </a:endParaRPr>
          </a:p>
        </p:txBody>
      </p:sp>
      <p:sp>
        <p:nvSpPr>
          <p:cNvPr id="12" name="矩形 259"/>
          <p:cNvSpPr>
            <a:spLocks noChangeArrowheads="1"/>
          </p:cNvSpPr>
          <p:nvPr/>
        </p:nvSpPr>
        <p:spPr bwMode="auto">
          <a:xfrm>
            <a:off x="7881298" y="2885199"/>
            <a:ext cx="3761096"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endParaRPr lang="zh-CN" altLang="en-US" dirty="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p:txBody>
      </p:sp>
      <p:sp>
        <p:nvSpPr>
          <p:cNvPr id="8" name="矩形 7" descr="齿轮"/>
          <p:cNvSpPr/>
          <p:nvPr/>
        </p:nvSpPr>
        <p:spPr>
          <a:xfrm>
            <a:off x="3549055" y="3847100"/>
            <a:ext cx="617039" cy="925559"/>
          </a:xfrm>
          <a:prstGeom prst="rect">
            <a:avLst/>
          </a:prstGeom>
          <a: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1"/>
                                        </p:tgtEl>
                                        <p:attrNameLst>
                                          <p:attrName>ppt_y</p:attrName>
                                        </p:attrNameLst>
                                      </p:cBhvr>
                                      <p:tavLst>
                                        <p:tav tm="0">
                                          <p:val>
                                            <p:strVal val="#ppt_y"/>
                                          </p:val>
                                        </p:tav>
                                        <p:tav tm="100000">
                                          <p:val>
                                            <p:strVal val="#ppt_y"/>
                                          </p:val>
                                        </p:tav>
                                      </p:tavLst>
                                    </p:anim>
                                    <p:anim calcmode="lin" valueType="num">
                                      <p:cBhvr>
                                        <p:cTn id="2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1"/>
                                        </p:tgtEl>
                                      </p:cBhvr>
                                    </p:animEffect>
                                  </p:childTnLst>
                                </p:cTn>
                              </p:par>
                            </p:childTnLst>
                          </p:cTn>
                        </p:par>
                        <p:par>
                          <p:cTn id="27" fill="hold">
                            <p:stCondLst>
                              <p:cond delay="240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par>
                          <p:cTn id="31" fill="hold">
                            <p:stCondLst>
                              <p:cond delay="2900"/>
                            </p:stCondLst>
                            <p:childTnLst>
                              <p:par>
                                <p:cTn id="32" presetID="53" presetClass="entr" presetSubtype="16" fill="hold" grpId="0" nodeType="afterEffect" nodePh="1">
                                  <p:stCondLst>
                                    <p:cond delay="0"/>
                                  </p:stCondLst>
                                  <p:endCondLst>
                                    <p:cond evt="begin" delay="0">
                                      <p:tn val="32"/>
                                    </p:cond>
                                  </p:end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1" grpId="0" bldLvl="0" animBg="1"/>
      <p:bldP spid="11" grpId="1"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84759" y="2824237"/>
            <a:ext cx="5400600" cy="646331"/>
          </a:xfrm>
          <a:prstGeom prst="rect">
            <a:avLst/>
          </a:prstGeom>
          <a:noFill/>
        </p:spPr>
        <p:txBody>
          <a:bodyPr wrap="square" rtlCol="0">
            <a:spAutoFit/>
          </a:bodyPr>
          <a:lstStyle/>
          <a:p>
            <a:r>
              <a:rPr kumimoji="1" lang="en-US" altLang="zh-CN" sz="3600" b="1" dirty="0">
                <a:latin typeface="Raleway Light" pitchFamily="2" charset="0"/>
              </a:rPr>
              <a:t>VD2</a:t>
            </a:r>
            <a:r>
              <a:rPr kumimoji="1" lang="zh-CN" altLang="en-US" sz="3600" b="1" dirty="0">
                <a:latin typeface="Raleway Light" pitchFamily="2" charset="0"/>
              </a:rPr>
              <a:t>  </a:t>
            </a:r>
            <a:r>
              <a:rPr kumimoji="1" lang="en-US" altLang="zh-CN" sz="3600" b="1" dirty="0">
                <a:latin typeface="Raleway Light" pitchFamily="2" charset="0"/>
              </a:rPr>
              <a:t>Motor</a:t>
            </a:r>
            <a:endParaRPr kumimoji="1" lang="zh-CN" altLang="en-US" sz="3600" b="1" dirty="0">
              <a:latin typeface="Raleway Light"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8"/>
          <p:cNvSpPr txBox="1"/>
          <p:nvPr/>
        </p:nvSpPr>
        <p:spPr>
          <a:xfrm>
            <a:off x="4145915" y="306070"/>
            <a:ext cx="4566048" cy="492125"/>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VD2</a:t>
            </a:r>
            <a:r>
              <a:rPr lang="zh-CN" altLang="en-US" sz="3200" dirty="0">
                <a:latin typeface="Raleway Light" pitchFamily="2" charset="0"/>
                <a:ea typeface="黑体" panose="02010609060101010101" charset="-122"/>
                <a:sym typeface="Arial" panose="020B0604020202020204" pitchFamily="34" charset="0"/>
              </a:rPr>
              <a:t> </a:t>
            </a:r>
            <a:r>
              <a:rPr lang="en-US" altLang="zh-CN" sz="3200" dirty="0">
                <a:latin typeface="Raleway Light" pitchFamily="2" charset="0"/>
                <a:ea typeface="黑体" panose="02010609060101010101" charset="-122"/>
                <a:sym typeface="Arial" panose="020B0604020202020204" pitchFamily="34" charset="0"/>
              </a:rPr>
              <a:t>Series</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05039" y="1384077"/>
            <a:ext cx="4762470" cy="486744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266566" y="1125269"/>
            <a:ext cx="6619194" cy="5835273"/>
          </a:xfrm>
          <a:prstGeom prst="rect">
            <a:avLst/>
          </a:prstGeom>
        </p:spPr>
      </p:pic>
      <p:sp>
        <p:nvSpPr>
          <p:cNvPr id="5" name="TextBox 8"/>
          <p:cNvSpPr txBox="1"/>
          <p:nvPr/>
        </p:nvSpPr>
        <p:spPr>
          <a:xfrm>
            <a:off x="2900983" y="305911"/>
            <a:ext cx="5810980" cy="492443"/>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VD1&amp;VD2 </a:t>
            </a:r>
            <a:r>
              <a:rPr lang="en-US" altLang="zh-CN" sz="3200" dirty="0">
                <a:latin typeface="Raleway Light" pitchFamily="2" charset="0"/>
                <a:ea typeface="黑体" panose="02010609060101010101" charset="-122"/>
                <a:sym typeface="Arial" panose="020B0604020202020204" pitchFamily="34" charset="0"/>
              </a:rPr>
              <a:t>M</a:t>
            </a:r>
            <a:r>
              <a:rPr lang="en-US" altLang="zh-CN" sz="3200" dirty="0">
                <a:solidFill>
                  <a:schemeClr val="tx1"/>
                </a:solidFill>
                <a:latin typeface="Raleway Light" pitchFamily="2" charset="0"/>
                <a:ea typeface="黑体" panose="02010609060101010101" charset="-122"/>
                <a:sym typeface="Arial" panose="020B0604020202020204" pitchFamily="34" charset="0"/>
              </a:rPr>
              <a:t>otor Comparison</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532831" y="1024037"/>
            <a:ext cx="9954317" cy="6008514"/>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538214" y="1028360"/>
            <a:ext cx="9943549" cy="6004191"/>
          </a:xfrm>
          <a:prstGeom prst="rect">
            <a:avLst/>
          </a:prstGeom>
        </p:spPr>
      </p:pic>
      <p:sp>
        <p:nvSpPr>
          <p:cNvPr id="12" name="TextBox 8"/>
          <p:cNvSpPr txBox="1"/>
          <p:nvPr/>
        </p:nvSpPr>
        <p:spPr>
          <a:xfrm>
            <a:off x="4145915" y="306070"/>
            <a:ext cx="4566048" cy="492125"/>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VD2</a:t>
            </a:r>
            <a:r>
              <a:rPr lang="zh-CN" altLang="en-US" sz="3200" dirty="0">
                <a:latin typeface="Raleway Light" pitchFamily="2" charset="0"/>
                <a:ea typeface="黑体" panose="02010609060101010101" charset="-122"/>
                <a:sym typeface="Arial" panose="020B0604020202020204" pitchFamily="34" charset="0"/>
              </a:rPr>
              <a:t> </a:t>
            </a:r>
            <a:r>
              <a:rPr lang="en-US" altLang="zh-CN" sz="3200" dirty="0">
                <a:latin typeface="Raleway Light" pitchFamily="2" charset="0"/>
                <a:ea typeface="黑体" panose="02010609060101010101" charset="-122"/>
                <a:sym typeface="Arial" panose="020B0604020202020204" pitchFamily="34" charset="0"/>
              </a:rPr>
              <a:t>Series</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8"/>
          <p:cNvSpPr txBox="1"/>
          <p:nvPr/>
        </p:nvSpPr>
        <p:spPr>
          <a:xfrm>
            <a:off x="4145915" y="306070"/>
            <a:ext cx="4566048" cy="492125"/>
          </a:xfrm>
          <a:prstGeom prst="rect">
            <a:avLst/>
          </a:prstGeom>
          <a:noFill/>
        </p:spPr>
        <p:txBody>
          <a:bodyPr wrap="square" lIns="0" tIns="0" rIns="0" bIns="0" rtlCol="0" anchor="ctr">
            <a:spAutoFit/>
          </a:bodyPr>
          <a:lstStyle/>
          <a:p>
            <a:pPr algn="ctr"/>
            <a:r>
              <a:rPr lang="en-US" altLang="zh-CN" sz="3200" dirty="0">
                <a:solidFill>
                  <a:schemeClr val="tx1"/>
                </a:solidFill>
                <a:latin typeface="Raleway Light" pitchFamily="2" charset="0"/>
                <a:ea typeface="黑体" panose="02010609060101010101" charset="-122"/>
                <a:sym typeface="Arial" panose="020B0604020202020204" pitchFamily="34" charset="0"/>
              </a:rPr>
              <a:t>VD2</a:t>
            </a:r>
            <a:r>
              <a:rPr lang="zh-CN" altLang="en-US" sz="3200" dirty="0">
                <a:solidFill>
                  <a:schemeClr val="tx1"/>
                </a:solidFill>
                <a:latin typeface="Raleway Light" pitchFamily="2" charset="0"/>
                <a:ea typeface="黑体" panose="02010609060101010101" charset="-122"/>
                <a:sym typeface="Arial" panose="020B0604020202020204" pitchFamily="34" charset="0"/>
              </a:rPr>
              <a:t> </a:t>
            </a:r>
            <a:r>
              <a:rPr lang="en-US" altLang="zh-CN" sz="3200" dirty="0">
                <a:solidFill>
                  <a:schemeClr val="tx1"/>
                </a:solidFill>
                <a:latin typeface="Raleway Light" pitchFamily="2" charset="0"/>
                <a:ea typeface="黑体" panose="02010609060101010101" charset="-122"/>
                <a:sym typeface="Arial" panose="020B0604020202020204" pitchFamily="34" charset="0"/>
              </a:rPr>
              <a:t>Series</a:t>
            </a:r>
            <a:endParaRPr lang="zh-CN" altLang="en-US" sz="3200" dirty="0">
              <a:solidFill>
                <a:schemeClr val="tx1"/>
              </a:solidFill>
              <a:latin typeface="Raleway Light" pitchFamily="2" charset="0"/>
              <a:ea typeface="黑体" panose="02010609060101010101" charset="-122"/>
              <a:sym typeface="Arial" panose="020B0604020202020204" pitchFamily="34" charset="0"/>
            </a:endParaRPr>
          </a:p>
        </p:txBody>
      </p:sp>
      <p:sp>
        <p:nvSpPr>
          <p:cNvPr id="10" name="文本框 9"/>
          <p:cNvSpPr txBox="1"/>
          <p:nvPr/>
        </p:nvSpPr>
        <p:spPr>
          <a:xfrm>
            <a:off x="5055830" y="1543020"/>
            <a:ext cx="7176965" cy="1754326"/>
          </a:xfrm>
          <a:prstGeom prst="rect">
            <a:avLst/>
          </a:prstGeom>
          <a:noFill/>
        </p:spPr>
        <p:txBody>
          <a:bodyPr wrap="none" rtlCol="0">
            <a:spAutoFit/>
          </a:bodyPr>
          <a:lstStyle/>
          <a:p>
            <a:pPr marL="285750" indent="-285750">
              <a:buFont typeface="Arial" panose="020B0604020202020204" pitchFamily="34" charset="0"/>
              <a:buChar char="•"/>
            </a:pPr>
            <a:r>
              <a:rPr lang="en-US" altLang="zh-CN" b="1" dirty="0">
                <a:solidFill>
                  <a:srgbClr val="333333"/>
                </a:solidFill>
                <a:latin typeface="Raleway Light" pitchFamily="2" charset="0"/>
                <a:ea typeface="微软雅黑" panose="020B0503020204020204" pitchFamily="34" charset="-122"/>
                <a:cs typeface="Arial" panose="020B0604020202020204" pitchFamily="34" charset="0"/>
              </a:rPr>
              <a:t>The third generation 5-pole motor</a:t>
            </a:r>
            <a:endParaRPr lang="en-US" altLang="zh-CN" b="1" dirty="0">
              <a:solidFill>
                <a:srgbClr val="333333"/>
              </a:solidFill>
              <a:latin typeface="Raleway Light" pitchFamily="2" charset="0"/>
              <a:ea typeface="微软雅黑" panose="020B0503020204020204" pitchFamily="34" charset="-122"/>
              <a:cs typeface="Arial" panose="020B0604020202020204" pitchFamily="34" charset="0"/>
            </a:endParaRPr>
          </a:p>
          <a:p>
            <a:pPr marL="285750" indent="-285750">
              <a:buFont typeface="Arial" panose="020B0604020202020204" pitchFamily="34" charset="0"/>
              <a:buChar char="•"/>
            </a:pPr>
            <a:r>
              <a:rPr lang="en-US" altLang="zh-CN" b="1" dirty="0">
                <a:solidFill>
                  <a:srgbClr val="333333"/>
                </a:solidFill>
                <a:latin typeface="Raleway Light" pitchFamily="2" charset="0"/>
                <a:ea typeface="微软雅黑" panose="020B0503020204020204" pitchFamily="34" charset="-122"/>
                <a:cs typeface="Arial" panose="020B0604020202020204" pitchFamily="34" charset="0"/>
              </a:rPr>
              <a:t>Fuselage integrated design</a:t>
            </a:r>
            <a:endParaRPr lang="en-US" altLang="zh-CN" b="1" dirty="0">
              <a:solidFill>
                <a:srgbClr val="333333"/>
              </a:solidFill>
              <a:latin typeface="Raleway Light" pitchFamily="2" charset="0"/>
              <a:ea typeface="微软雅黑" panose="020B0503020204020204" pitchFamily="34" charset="-122"/>
              <a:cs typeface="Arial" panose="020B0604020202020204" pitchFamily="34" charset="0"/>
            </a:endParaRPr>
          </a:p>
          <a:p>
            <a:pPr marL="285750" indent="-285750">
              <a:buFont typeface="Arial" panose="020B0604020202020204" pitchFamily="34" charset="0"/>
              <a:buChar char="•"/>
            </a:pPr>
            <a:r>
              <a:rPr lang="en-US" altLang="zh-CN" b="1" dirty="0">
                <a:solidFill>
                  <a:srgbClr val="333333"/>
                </a:solidFill>
                <a:latin typeface="Raleway Light" pitchFamily="2" charset="0"/>
                <a:ea typeface="微软雅黑" panose="020B0503020204020204" pitchFamily="34" charset="-122"/>
                <a:cs typeface="Arial" panose="020B0604020202020204" pitchFamily="34" charset="0"/>
              </a:rPr>
              <a:t>Smaller volume of the motor, using the split encoder</a:t>
            </a:r>
            <a:endParaRPr lang="en-US" altLang="zh-CN" b="1" dirty="0">
              <a:solidFill>
                <a:srgbClr val="333333"/>
              </a:solidFill>
              <a:latin typeface="Raleway Light" pitchFamily="2" charset="0"/>
              <a:ea typeface="微软雅黑" panose="020B0503020204020204" pitchFamily="34" charset="-122"/>
              <a:cs typeface="Arial" panose="020B0604020202020204" pitchFamily="34" charset="0"/>
            </a:endParaRPr>
          </a:p>
          <a:p>
            <a:pPr marL="285750" indent="-285750">
              <a:buFont typeface="Arial" panose="020B0604020202020204" pitchFamily="34" charset="0"/>
              <a:buChar char="•"/>
            </a:pPr>
            <a:r>
              <a:rPr lang="en-US" altLang="zh-CN" b="1" dirty="0">
                <a:solidFill>
                  <a:srgbClr val="333333"/>
                </a:solidFill>
                <a:latin typeface="Raleway Light" pitchFamily="2" charset="0"/>
                <a:ea typeface="微软雅黑" panose="020B0503020204020204" pitchFamily="34" charset="-122"/>
                <a:cs typeface="Arial" panose="020B0604020202020204" pitchFamily="34" charset="0"/>
              </a:rPr>
              <a:t>TPI bearing</a:t>
            </a:r>
            <a:endParaRPr lang="en-US" altLang="zh-CN" b="1" dirty="0">
              <a:solidFill>
                <a:srgbClr val="333333"/>
              </a:solidFill>
              <a:latin typeface="Raleway Light" pitchFamily="2" charset="0"/>
              <a:ea typeface="微软雅黑" panose="020B0503020204020204" pitchFamily="34" charset="-122"/>
              <a:cs typeface="Arial" panose="020B0604020202020204" pitchFamily="34" charset="0"/>
            </a:endParaRPr>
          </a:p>
          <a:p>
            <a:pPr marL="285750" indent="-285750">
              <a:buFont typeface="Arial" panose="020B0604020202020204" pitchFamily="34" charset="0"/>
              <a:buChar char="•"/>
            </a:pPr>
            <a:r>
              <a:rPr lang="en-US" altLang="zh-CN" b="1" dirty="0">
                <a:solidFill>
                  <a:srgbClr val="333333"/>
                </a:solidFill>
                <a:latin typeface="Raleway Light" pitchFamily="2" charset="0"/>
                <a:ea typeface="微软雅黑" panose="020B0503020204020204" pitchFamily="34" charset="-122"/>
                <a:cs typeface="Arial" panose="020B0604020202020204" pitchFamily="34" charset="0"/>
              </a:rPr>
              <a:t>N38SH grade magnetic steel, working temperature up to 150 ℃</a:t>
            </a:r>
            <a:endParaRPr lang="en-US" altLang="zh-CN" b="1" dirty="0">
              <a:solidFill>
                <a:srgbClr val="333333"/>
              </a:solidFill>
              <a:latin typeface="Raleway Light" pitchFamily="2" charset="0"/>
              <a:ea typeface="微软雅黑" panose="020B0503020204020204" pitchFamily="34" charset="-122"/>
              <a:cs typeface="Arial" panose="020B0604020202020204" pitchFamily="34" charset="0"/>
            </a:endParaRPr>
          </a:p>
          <a:p>
            <a:pPr marL="285750" indent="-285750">
              <a:buFont typeface="Arial" panose="020B0604020202020204" pitchFamily="34" charset="0"/>
              <a:buChar char="•"/>
            </a:pPr>
            <a:r>
              <a:rPr lang="en-US" altLang="zh-CN" b="1" dirty="0">
                <a:solidFill>
                  <a:srgbClr val="333333"/>
                </a:solidFill>
                <a:latin typeface="Raleway Light" pitchFamily="2" charset="0"/>
                <a:ea typeface="微软雅黑" panose="020B0503020204020204" pitchFamily="34" charset="-122"/>
                <a:cs typeface="Arial" panose="020B0604020202020204" pitchFamily="34" charset="0"/>
              </a:rPr>
              <a:t>Class H enameled wire.</a:t>
            </a:r>
            <a:endParaRPr lang="zh-CN" altLang="en-US" dirty="0"/>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7778" y="1672109"/>
            <a:ext cx="4806525" cy="49124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84759" y="2824237"/>
            <a:ext cx="6264696" cy="646331"/>
          </a:xfrm>
          <a:prstGeom prst="rect">
            <a:avLst/>
          </a:prstGeom>
          <a:noFill/>
        </p:spPr>
        <p:txBody>
          <a:bodyPr wrap="square" rtlCol="0">
            <a:spAutoFit/>
          </a:bodyPr>
          <a:lstStyle/>
          <a:p>
            <a:r>
              <a:rPr kumimoji="1" lang="en-US" altLang="zh-CN" sz="3600" b="1" dirty="0">
                <a:latin typeface="Raleway Light" pitchFamily="2" charset="0"/>
              </a:rPr>
              <a:t>VD2</a:t>
            </a:r>
            <a:r>
              <a:rPr kumimoji="1" lang="zh-CN" altLang="en-US" sz="3600" b="1" dirty="0">
                <a:latin typeface="Raleway Light" pitchFamily="2" charset="0"/>
              </a:rPr>
              <a:t> </a:t>
            </a:r>
            <a:r>
              <a:rPr kumimoji="1" lang="en-US" altLang="zh-CN" sz="3600" b="1" dirty="0">
                <a:latin typeface="Raleway Light" pitchFamily="2" charset="0"/>
              </a:rPr>
              <a:t>Servo Characteristic</a:t>
            </a:r>
            <a:endParaRPr kumimoji="1" lang="zh-CN" altLang="en-US" sz="3600" b="1" dirty="0">
              <a:latin typeface="Raleway Light" pitchFamily="2" charset="0"/>
            </a:endParaRPr>
          </a:p>
        </p:txBody>
      </p:sp>
    </p:spTree>
  </p:cSld>
  <p:clrMapOvr>
    <a:masterClrMapping/>
  </p:clrMapOvr>
</p:sld>
</file>

<file path=ppt/tags/tag1.xml><?xml version="1.0" encoding="utf-8"?>
<p:tagLst xmlns:p="http://schemas.openxmlformats.org/presentationml/2006/main">
  <p:tag name="PRESENTER_DUMMYTAG" val="&lt;DummyForForceWrite&gt;&lt;/DummyForForceWrite&gt;"/>
</p:tagLst>
</file>

<file path=ppt/tags/tag2.xml><?xml version="1.0" encoding="utf-8"?>
<p:tagLst xmlns:p="http://schemas.openxmlformats.org/presentationml/2006/main">
  <p:tag name="PRESENTER_DUMMYTAG" val="&lt;DummyForForceWrite&gt;&lt;/DummyForForceWrite&gt;"/>
</p:tagLst>
</file>

<file path=ppt/tags/tag3.xml><?xml version="1.0" encoding="utf-8"?>
<p:tagLst xmlns:p="http://schemas.openxmlformats.org/presentationml/2006/main">
  <p:tag name="PRESENTER_DUMMYTAG" val="&lt;DummyForForceWrite&gt;&lt;/DummyForForceWrite&gt;"/>
</p:tagLst>
</file>

<file path=ppt/tags/tag4.xml><?xml version="1.0" encoding="utf-8"?>
<p:tagLst xmlns:p="http://schemas.openxmlformats.org/presentationml/2006/main">
  <p:tag name="PRESENTER_DUMMYTAG" val="&lt;DummyForForceWrite&gt;&lt;/DummyForForceWrite&gt;"/>
</p:tagLst>
</file>

<file path=ppt/tags/tag5.xml><?xml version="1.0" encoding="utf-8"?>
<p:tagLst xmlns:p="http://schemas.openxmlformats.org/presentationml/2006/main">
  <p:tag name="KSO_WM_UNIT_TABLE_BEAUTIFY" val="smartTable{1310f88e-0255-475e-8f80-6d3d2d49f3a1}"/>
</p:tagLst>
</file>

<file path=ppt/tags/tag6.xml><?xml version="1.0" encoding="utf-8"?>
<p:tagLst xmlns:p="http://schemas.openxmlformats.org/presentationml/2006/main">
  <p:tag name="KSO_WM_UNIT_TABLE_BEAUTIFY" val="smartTable{c5e3ce6d-0621-4938-9e71-4d8538ab0c87}"/>
</p:tagLst>
</file>

<file path=ppt/theme/theme1.xml><?xml version="1.0" encoding="utf-8"?>
<a:theme xmlns:a="http://schemas.openxmlformats.org/drawingml/2006/main" name="自定义设计方案">
  <a:themeElements>
    <a:clrScheme name="自定义 41">
      <a:dk1>
        <a:sysClr val="windowText" lastClr="000000"/>
      </a:dk1>
      <a:lt1>
        <a:sysClr val="window" lastClr="FFFFFF"/>
      </a:lt1>
      <a:dk2>
        <a:srgbClr val="44546A"/>
      </a:dk2>
      <a:lt2>
        <a:srgbClr val="E7E6E6"/>
      </a:lt2>
      <a:accent1>
        <a:srgbClr val="004358"/>
      </a:accent1>
      <a:accent2>
        <a:srgbClr val="18B29D"/>
      </a:accent2>
      <a:accent3>
        <a:srgbClr val="004358"/>
      </a:accent3>
      <a:accent4>
        <a:srgbClr val="18B29D"/>
      </a:accent4>
      <a:accent5>
        <a:srgbClr val="004358"/>
      </a:accent5>
      <a:accent6>
        <a:srgbClr val="18B29D"/>
      </a:accent6>
      <a:hlink>
        <a:srgbClr val="004358"/>
      </a:hlink>
      <a:folHlink>
        <a:srgbClr val="18B29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1">
    <a:dk1>
      <a:sysClr val="windowText" lastClr="000000"/>
    </a:dk1>
    <a:lt1>
      <a:sysClr val="window" lastClr="FFFFFF"/>
    </a:lt1>
    <a:dk2>
      <a:srgbClr val="44546A"/>
    </a:dk2>
    <a:lt2>
      <a:srgbClr val="E7E6E6"/>
    </a:lt2>
    <a:accent1>
      <a:srgbClr val="004358"/>
    </a:accent1>
    <a:accent2>
      <a:srgbClr val="18B29D"/>
    </a:accent2>
    <a:accent3>
      <a:srgbClr val="004358"/>
    </a:accent3>
    <a:accent4>
      <a:srgbClr val="18B29D"/>
    </a:accent4>
    <a:accent5>
      <a:srgbClr val="004358"/>
    </a:accent5>
    <a:accent6>
      <a:srgbClr val="18B29D"/>
    </a:accent6>
    <a:hlink>
      <a:srgbClr val="004358"/>
    </a:hlink>
    <a:folHlink>
      <a:srgbClr val="18B29D"/>
    </a:folHlink>
  </a:clrScheme>
</a:themeOverride>
</file>

<file path=docProps/app.xml><?xml version="1.0" encoding="utf-8"?>
<Properties xmlns="http://schemas.openxmlformats.org/officeDocument/2006/extended-properties" xmlns:vt="http://schemas.openxmlformats.org/officeDocument/2006/docPropsVTypes">
  <TotalTime>0</TotalTime>
  <Words>6779</Words>
  <Application>WPS 演示</Application>
  <PresentationFormat>自定义</PresentationFormat>
  <Paragraphs>490</Paragraphs>
  <Slides>33</Slides>
  <Notes>30</Notes>
  <HiddenSlides>0</HiddenSlides>
  <MMClips>3</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33</vt:i4>
      </vt:variant>
    </vt:vector>
  </HeadingPairs>
  <TitlesOfParts>
    <vt:vector size="48" baseType="lpstr">
      <vt:lpstr>Arial</vt:lpstr>
      <vt:lpstr>宋体</vt:lpstr>
      <vt:lpstr>Wingdings</vt:lpstr>
      <vt:lpstr>Calibri</vt:lpstr>
      <vt:lpstr>印品黑体</vt:lpstr>
      <vt:lpstr>黑体</vt:lpstr>
      <vt:lpstr>微软雅黑</vt:lpstr>
      <vt:lpstr>Impact</vt:lpstr>
      <vt:lpstr>Raleway Light</vt:lpstr>
      <vt:lpstr>Segoe Print</vt:lpstr>
      <vt:lpstr>Arial Unicode MS</vt:lpstr>
      <vt:lpstr>Times New Roman</vt:lpstr>
      <vt:lpstr>仿宋</vt:lpstr>
      <vt:lpstr>微软雅黑 Light</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Real-time Identification of Load Inertia</vt:lpstr>
      <vt:lpstr>VD2 Servo New Function</vt:lpstr>
      <vt:lpstr>Fault Information Playback</vt:lpstr>
      <vt:lpstr>Servo Software</vt:lpstr>
      <vt:lpstr>Batch Import Parameters</vt:lpstr>
      <vt:lpstr>4-Channel Real-time Oscilloscope</vt:lpstr>
      <vt:lpstr>Parameters Adjustment</vt:lpstr>
      <vt:lpstr>Parameter Tuning </vt:lpstr>
      <vt:lpstr>PowerPoint 演示文稿</vt:lpstr>
      <vt:lpstr>Parameter Self-tuning</vt:lpstr>
      <vt:lpstr>RS485 Automatic Address Assignment</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bt200</dc:title>
  <dc:creator/>
  <cp:lastModifiedBy>周(占堆)</cp:lastModifiedBy>
  <cp:revision>352</cp:revision>
  <dcterms:created xsi:type="dcterms:W3CDTF">2021-05-30T08:31:00Z</dcterms:created>
  <dcterms:modified xsi:type="dcterms:W3CDTF">2021-06-22T07:30:59Z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ICV">
    <vt:lpwstr>691FC0BA1BD1495B97BCA7A504F62F0F</vt:lpwstr>
  </property>
</Properties>
</file>